
<file path=[Content_Types].xml><?xml version="1.0" encoding="utf-8"?>
<Types xmlns="http://schemas.openxmlformats.org/package/2006/content-types">
  <Default Extension="png" ContentType="image/png"/>
  <Default Extension="jpeg" ContentType="image/jpeg"/>
  <Default Extension="wma" ContentType="audio/x-ms-wm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3.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heme/themeOverride4.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heme/themeOverride5.xml" ContentType="application/vnd.openxmlformats-officedocument.themeOverr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heme/themeOverride6.xml" ContentType="application/vnd.openxmlformats-officedocument.themeOverr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3" r:id="rId2"/>
    <p:sldMasterId id="2147483670" r:id="rId3"/>
  </p:sldMasterIdLst>
  <p:notesMasterIdLst>
    <p:notesMasterId r:id="rId24"/>
  </p:notesMasterIdLst>
  <p:handoutMasterIdLst>
    <p:handoutMasterId r:id="rId25"/>
  </p:handoutMasterIdLst>
  <p:sldIdLst>
    <p:sldId id="324" r:id="rId4"/>
    <p:sldId id="308" r:id="rId5"/>
    <p:sldId id="325" r:id="rId6"/>
    <p:sldId id="316" r:id="rId7"/>
    <p:sldId id="319" r:id="rId8"/>
    <p:sldId id="328" r:id="rId9"/>
    <p:sldId id="263" r:id="rId10"/>
    <p:sldId id="335" r:id="rId11"/>
    <p:sldId id="295" r:id="rId12"/>
    <p:sldId id="314" r:id="rId13"/>
    <p:sldId id="313" r:id="rId14"/>
    <p:sldId id="332" r:id="rId15"/>
    <p:sldId id="327" r:id="rId16"/>
    <p:sldId id="294" r:id="rId17"/>
    <p:sldId id="329" r:id="rId18"/>
    <p:sldId id="321" r:id="rId19"/>
    <p:sldId id="331" r:id="rId20"/>
    <p:sldId id="299" r:id="rId21"/>
    <p:sldId id="333" r:id="rId22"/>
    <p:sldId id="334" r:id="rId23"/>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497B0"/>
    <a:srgbClr val="61719D"/>
    <a:srgbClr val="BBCEDC"/>
    <a:srgbClr val="E4E6EA"/>
    <a:srgbClr val="BEC3C7"/>
    <a:srgbClr val="9DE1D6"/>
    <a:srgbClr val="FFFFFF"/>
    <a:srgbClr val="1D345D"/>
    <a:srgbClr val="FF9933"/>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38" autoAdjust="0"/>
    <p:restoredTop sz="94660"/>
  </p:normalViewPr>
  <p:slideViewPr>
    <p:cSldViewPr snapToGrid="0" showGuides="1">
      <p:cViewPr varScale="1">
        <p:scale>
          <a:sx n="93" d="100"/>
          <a:sy n="93" d="100"/>
        </p:scale>
        <p:origin x="86" y="53"/>
      </p:cViewPr>
      <p:guideLst>
        <p:guide orient="horz" pos="2160"/>
        <p:guide pos="3840"/>
      </p:guideLst>
    </p:cSldViewPr>
  </p:slideViewPr>
  <p:notesTextViewPr>
    <p:cViewPr>
      <p:scale>
        <a:sx n="1" d="1"/>
        <a:sy n="1" d="1"/>
      </p:scale>
      <p:origin x="0" y="0"/>
    </p:cViewPr>
  </p:notesTextViewPr>
  <p:notesViewPr>
    <p:cSldViewPr snapToGrid="0" showGuides="1">
      <p:cViewPr varScale="1">
        <p:scale>
          <a:sx n="66" d="100"/>
          <a:sy n="66" d="100"/>
        </p:scale>
        <p:origin x="3134"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gs" Target="tags/tag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4C287E4-D362-48C5-AEAE-299318A95E9E}" type="datetimeFigureOut">
              <a:rPr lang="zh-CN" altLang="en-US" smtClean="0"/>
              <a:t>2022/8/22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68BE5F-7368-4556-99A1-D3F95A98DD8C}" type="slidenum">
              <a:rPr lang="zh-CN" altLang="en-US" smtClean="0"/>
              <a:t>‹#›</a:t>
            </a:fld>
            <a:endParaRPr lang="zh-CN" altLang="en-US"/>
          </a:p>
        </p:txBody>
      </p:sp>
    </p:spTree>
    <p:extLst>
      <p:ext uri="{BB962C8B-B14F-4D97-AF65-F5344CB8AC3E}">
        <p14:creationId xmlns:p14="http://schemas.microsoft.com/office/powerpoint/2010/main" val="2913782635"/>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image5.png>
</file>

<file path=ppt/media/image6.png>
</file>

<file path=ppt/media/image7.png>
</file>

<file path=ppt/media/media1.wm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5FAEC-74D3-46B3-9CEA-1350BFDC84A6}" type="datetimeFigureOut">
              <a:rPr lang="zh-CN" altLang="en-US" smtClean="0"/>
              <a:t>2022/8/22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6D71D0-1A05-44B6-888B-765D4194F930}" type="slidenum">
              <a:rPr lang="zh-CN" altLang="en-US" smtClean="0"/>
              <a:t>‹#›</a:t>
            </a:fld>
            <a:endParaRPr lang="zh-CN" altLang="en-US"/>
          </a:p>
        </p:txBody>
      </p:sp>
    </p:spTree>
    <p:extLst>
      <p:ext uri="{BB962C8B-B14F-4D97-AF65-F5344CB8AC3E}">
        <p14:creationId xmlns:p14="http://schemas.microsoft.com/office/powerpoint/2010/main" val="23173808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1</a:t>
            </a:fld>
            <a:endParaRPr lang="zh-CN" altLang="en-US"/>
          </a:p>
        </p:txBody>
      </p:sp>
    </p:spTree>
    <p:extLst>
      <p:ext uri="{BB962C8B-B14F-4D97-AF65-F5344CB8AC3E}">
        <p14:creationId xmlns:p14="http://schemas.microsoft.com/office/powerpoint/2010/main" val="8733468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10</a:t>
            </a:fld>
            <a:endParaRPr lang="zh-CN" altLang="en-US"/>
          </a:p>
        </p:txBody>
      </p:sp>
    </p:spTree>
    <p:extLst>
      <p:ext uri="{BB962C8B-B14F-4D97-AF65-F5344CB8AC3E}">
        <p14:creationId xmlns:p14="http://schemas.microsoft.com/office/powerpoint/2010/main" val="11734998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11</a:t>
            </a:fld>
            <a:endParaRPr lang="zh-CN" altLang="en-US"/>
          </a:p>
        </p:txBody>
      </p:sp>
    </p:spTree>
    <p:extLst>
      <p:ext uri="{BB962C8B-B14F-4D97-AF65-F5344CB8AC3E}">
        <p14:creationId xmlns:p14="http://schemas.microsoft.com/office/powerpoint/2010/main" val="12621299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6D71D0-1A05-44B6-888B-765D4194F93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463882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13</a:t>
            </a:fld>
            <a:endParaRPr lang="zh-CN" altLang="en-US"/>
          </a:p>
        </p:txBody>
      </p:sp>
    </p:spTree>
    <p:extLst>
      <p:ext uri="{BB962C8B-B14F-4D97-AF65-F5344CB8AC3E}">
        <p14:creationId xmlns:p14="http://schemas.microsoft.com/office/powerpoint/2010/main" val="23673298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14</a:t>
            </a:fld>
            <a:endParaRPr lang="zh-CN" altLang="en-US"/>
          </a:p>
        </p:txBody>
      </p:sp>
    </p:spTree>
    <p:extLst>
      <p:ext uri="{BB962C8B-B14F-4D97-AF65-F5344CB8AC3E}">
        <p14:creationId xmlns:p14="http://schemas.microsoft.com/office/powerpoint/2010/main" val="33562554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15</a:t>
            </a:fld>
            <a:endParaRPr lang="zh-CN" altLang="en-US"/>
          </a:p>
        </p:txBody>
      </p:sp>
    </p:spTree>
    <p:extLst>
      <p:ext uri="{BB962C8B-B14F-4D97-AF65-F5344CB8AC3E}">
        <p14:creationId xmlns:p14="http://schemas.microsoft.com/office/powerpoint/2010/main" val="28329123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16</a:t>
            </a:fld>
            <a:endParaRPr lang="zh-CN" altLang="en-US"/>
          </a:p>
        </p:txBody>
      </p:sp>
    </p:spTree>
    <p:extLst>
      <p:ext uri="{BB962C8B-B14F-4D97-AF65-F5344CB8AC3E}">
        <p14:creationId xmlns:p14="http://schemas.microsoft.com/office/powerpoint/2010/main" val="17573401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71A85F-987C-4966-9EA5-739D5AF1443F}" type="slidenum">
              <a:rPr lang="zh-CN" altLang="en-US" smtClean="0"/>
              <a:t>18</a:t>
            </a:fld>
            <a:endParaRPr lang="zh-CN" altLang="en-US"/>
          </a:p>
        </p:txBody>
      </p:sp>
    </p:spTree>
    <p:extLst>
      <p:ext uri="{BB962C8B-B14F-4D97-AF65-F5344CB8AC3E}">
        <p14:creationId xmlns:p14="http://schemas.microsoft.com/office/powerpoint/2010/main" val="42067939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F71A85F-987C-4966-9EA5-739D5AF1443F}"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1334374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2</a:t>
            </a:fld>
            <a:endParaRPr lang="zh-CN" altLang="en-US"/>
          </a:p>
        </p:txBody>
      </p:sp>
    </p:spTree>
    <p:extLst>
      <p:ext uri="{BB962C8B-B14F-4D97-AF65-F5344CB8AC3E}">
        <p14:creationId xmlns:p14="http://schemas.microsoft.com/office/powerpoint/2010/main" val="27792103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6D71D0-1A05-44B6-888B-765D4194F93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2263549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3</a:t>
            </a:fld>
            <a:endParaRPr lang="zh-CN" altLang="en-US"/>
          </a:p>
        </p:txBody>
      </p:sp>
    </p:spTree>
    <p:extLst>
      <p:ext uri="{BB962C8B-B14F-4D97-AF65-F5344CB8AC3E}">
        <p14:creationId xmlns:p14="http://schemas.microsoft.com/office/powerpoint/2010/main" val="2602892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4</a:t>
            </a:fld>
            <a:endParaRPr lang="zh-CN" altLang="en-US"/>
          </a:p>
        </p:txBody>
      </p:sp>
    </p:spTree>
    <p:extLst>
      <p:ext uri="{BB962C8B-B14F-4D97-AF65-F5344CB8AC3E}">
        <p14:creationId xmlns:p14="http://schemas.microsoft.com/office/powerpoint/2010/main" val="1315597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5</a:t>
            </a:fld>
            <a:endParaRPr lang="zh-CN" altLang="en-US"/>
          </a:p>
        </p:txBody>
      </p:sp>
    </p:spTree>
    <p:extLst>
      <p:ext uri="{BB962C8B-B14F-4D97-AF65-F5344CB8AC3E}">
        <p14:creationId xmlns:p14="http://schemas.microsoft.com/office/powerpoint/2010/main" val="2219334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6</a:t>
            </a:fld>
            <a:endParaRPr lang="zh-CN" altLang="en-US"/>
          </a:p>
        </p:txBody>
      </p:sp>
    </p:spTree>
    <p:extLst>
      <p:ext uri="{BB962C8B-B14F-4D97-AF65-F5344CB8AC3E}">
        <p14:creationId xmlns:p14="http://schemas.microsoft.com/office/powerpoint/2010/main" val="1814965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7</a:t>
            </a:fld>
            <a:endParaRPr lang="zh-CN" altLang="en-US"/>
          </a:p>
        </p:txBody>
      </p:sp>
    </p:spTree>
    <p:extLst>
      <p:ext uri="{BB962C8B-B14F-4D97-AF65-F5344CB8AC3E}">
        <p14:creationId xmlns:p14="http://schemas.microsoft.com/office/powerpoint/2010/main" val="24800847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36D71D0-1A05-44B6-888B-765D4194F930}"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6799617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6D71D0-1A05-44B6-888B-765D4194F930}" type="slidenum">
              <a:rPr lang="zh-CN" altLang="en-US" smtClean="0"/>
              <a:t>9</a:t>
            </a:fld>
            <a:endParaRPr lang="zh-CN" altLang="en-US"/>
          </a:p>
        </p:txBody>
      </p:sp>
    </p:spTree>
    <p:extLst>
      <p:ext uri="{BB962C8B-B14F-4D97-AF65-F5344CB8AC3E}">
        <p14:creationId xmlns:p14="http://schemas.microsoft.com/office/powerpoint/2010/main" val="3165465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5BAF3124-9604-4EEC-9AF3-8EC260732172}" type="datetimeFigureOut">
              <a:rPr lang="zh-CN" altLang="en-US" smtClean="0"/>
              <a:t>2022/8/22</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E19F9A43-1223-40AD-881E-E05905CB7BA8}" type="slidenum">
              <a:rPr lang="zh-CN" altLang="en-US" smtClean="0"/>
              <a:t>‹#›</a:t>
            </a:fld>
            <a:endParaRPr lang="zh-CN" altLang="en-US"/>
          </a:p>
        </p:txBody>
      </p:sp>
    </p:spTree>
    <p:extLst>
      <p:ext uri="{BB962C8B-B14F-4D97-AF65-F5344CB8AC3E}">
        <p14:creationId xmlns:p14="http://schemas.microsoft.com/office/powerpoint/2010/main" val="3131689655"/>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5BAF3124-9604-4EEC-9AF3-8EC260732172}" type="datetimeFigureOut">
              <a:rPr lang="zh-CN" altLang="en-US" smtClean="0"/>
              <a:t>2022/8/22</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E19F9A43-1223-40AD-881E-E05905CB7BA8}" type="slidenum">
              <a:rPr lang="zh-CN" altLang="en-US" smtClean="0"/>
              <a:t>‹#›</a:t>
            </a:fld>
            <a:endParaRPr lang="zh-CN" altLang="en-US"/>
          </a:p>
        </p:txBody>
      </p:sp>
    </p:spTree>
    <p:extLst>
      <p:ext uri="{BB962C8B-B14F-4D97-AF65-F5344CB8AC3E}">
        <p14:creationId xmlns:p14="http://schemas.microsoft.com/office/powerpoint/2010/main" val="2125793506"/>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5BAF3124-9604-4EEC-9AF3-8EC260732172}" type="datetimeFigureOut">
              <a:rPr lang="zh-CN" altLang="en-US" smtClean="0"/>
              <a:t>2022/8/22</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E19F9A43-1223-40AD-881E-E05905CB7BA8}" type="slidenum">
              <a:rPr lang="zh-CN" altLang="en-US" smtClean="0"/>
              <a:t>‹#›</a:t>
            </a:fld>
            <a:endParaRPr lang="zh-CN" altLang="en-US"/>
          </a:p>
        </p:txBody>
      </p:sp>
    </p:spTree>
    <p:extLst>
      <p:ext uri="{BB962C8B-B14F-4D97-AF65-F5344CB8AC3E}">
        <p14:creationId xmlns:p14="http://schemas.microsoft.com/office/powerpoint/2010/main" val="2401230346"/>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9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9486823"/>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userDrawn="1">
  <p:cSld name="标题幻灯片">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09790FCB-3B54-419E-8D15-3635A2095005}"/>
              </a:ext>
            </a:extLst>
          </p:cNvPr>
          <p:cNvSpPr/>
          <p:nvPr userDrawn="1"/>
        </p:nvSpPr>
        <p:spPr>
          <a:xfrm>
            <a:off x="1231901" y="856248"/>
            <a:ext cx="10020980" cy="5297905"/>
          </a:xfrm>
          <a:prstGeom prst="rect">
            <a:avLst/>
          </a:prstGeom>
          <a:noFill/>
          <a:ln w="38100">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5" name="Freeform 6">
            <a:extLst>
              <a:ext uri="{FF2B5EF4-FFF2-40B4-BE49-F238E27FC236}">
                <a16:creationId xmlns:a16="http://schemas.microsoft.com/office/drawing/2014/main" id="{8A005348-8602-4923-93B8-2AFC8B71EC4D}"/>
              </a:ext>
            </a:extLst>
          </p:cNvPr>
          <p:cNvSpPr>
            <a:spLocks/>
          </p:cNvSpPr>
          <p:nvPr userDrawn="1"/>
        </p:nvSpPr>
        <p:spPr bwMode="auto">
          <a:xfrm>
            <a:off x="5692629" y="399446"/>
            <a:ext cx="1756376" cy="1759953"/>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6" name="Freeform 6">
            <a:extLst>
              <a:ext uri="{FF2B5EF4-FFF2-40B4-BE49-F238E27FC236}">
                <a16:creationId xmlns:a16="http://schemas.microsoft.com/office/drawing/2014/main" id="{2CBA573F-27FB-4CD2-8430-54F6CF111A99}"/>
              </a:ext>
            </a:extLst>
          </p:cNvPr>
          <p:cNvSpPr>
            <a:spLocks/>
          </p:cNvSpPr>
          <p:nvPr userDrawn="1"/>
        </p:nvSpPr>
        <p:spPr bwMode="auto">
          <a:xfrm>
            <a:off x="5861802" y="501061"/>
            <a:ext cx="1418030" cy="1420918"/>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solidFill>
          <a:ln>
            <a:noFill/>
          </a:ln>
          <a:effectLst>
            <a:outerShdw blurRad="190500" dist="228600" dir="2700000" algn="ctr" rotWithShape="0">
              <a:srgbClr val="000000">
                <a:alpha val="3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7" name="Freeform 7">
            <a:extLst>
              <a:ext uri="{FF2B5EF4-FFF2-40B4-BE49-F238E27FC236}">
                <a16:creationId xmlns:a16="http://schemas.microsoft.com/office/drawing/2014/main" id="{0FD8E034-AB49-42EB-8814-874E4B673F90}"/>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6" name="Freeform 7_1">
            <a:extLst>
              <a:ext uri="{FF2B5EF4-FFF2-40B4-BE49-F238E27FC236}">
                <a16:creationId xmlns:a16="http://schemas.microsoft.com/office/drawing/2014/main" id="{6E9A48D4-0143-42DC-A262-2118856C1383}"/>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7" name="Freeform 7_2">
            <a:extLst>
              <a:ext uri="{FF2B5EF4-FFF2-40B4-BE49-F238E27FC236}">
                <a16:creationId xmlns:a16="http://schemas.microsoft.com/office/drawing/2014/main" id="{D037E425-D34C-445E-83E2-EE9880ED6ECA}"/>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8" name="Freeform 7_1_1">
            <a:extLst>
              <a:ext uri="{FF2B5EF4-FFF2-40B4-BE49-F238E27FC236}">
                <a16:creationId xmlns:a16="http://schemas.microsoft.com/office/drawing/2014/main" id="{6625BCD2-A3BB-4049-A87A-FBADA02D58B2}"/>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accent6">
              <a:lumMod val="20000"/>
              <a:lumOff val="80000"/>
            </a:schemeClr>
          </a:solidFill>
          <a:ln>
            <a:noFill/>
          </a:ln>
          <a:effectLst>
            <a:outerShdw blurRad="190500" dist="228600" dir="2700000" algn="ctr" rotWithShape="0">
              <a:srgbClr val="000000">
                <a:alpha val="3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9801" name="副标题 2"/>
          <p:cNvSpPr>
            <a:spLocks noGrp="1"/>
          </p:cNvSpPr>
          <p:nvPr userDrawn="1">
            <p:ph type="subTitle" idx="1"/>
          </p:nvPr>
        </p:nvSpPr>
        <p:spPr>
          <a:xfrm>
            <a:off x="706836" y="3129025"/>
            <a:ext cx="5426076" cy="558799"/>
          </a:xfrm>
          <a:solidFill>
            <a:schemeClr val="bg1"/>
          </a:solidFill>
        </p:spPr>
        <p:txBody>
          <a:bodyPr anchor="ctr">
            <a:normAutofit/>
          </a:bodyPr>
          <a:lstStyle>
            <a:lvl1pPr marL="0" indent="0" algn="l">
              <a:buNone/>
              <a:defRPr sz="2000">
                <a:solidFill>
                  <a:schemeClr val="accent5">
                    <a:lumMod val="75000"/>
                  </a:schemeClr>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9802" name="标题 1"/>
          <p:cNvSpPr>
            <a:spLocks noGrp="1"/>
          </p:cNvSpPr>
          <p:nvPr userDrawn="1">
            <p:ph type="ctrTitle"/>
          </p:nvPr>
        </p:nvSpPr>
        <p:spPr>
          <a:xfrm>
            <a:off x="706836" y="1707670"/>
            <a:ext cx="5426076" cy="1421355"/>
          </a:xfrm>
          <a:solidFill>
            <a:schemeClr val="bg1"/>
          </a:solidFill>
        </p:spPr>
        <p:txBody>
          <a:bodyPr anchor="ctr">
            <a:normAutofit/>
          </a:bodyPr>
          <a:lstStyle>
            <a:lvl1pPr algn="l">
              <a:defRPr sz="4000">
                <a:solidFill>
                  <a:schemeClr val="accent5">
                    <a:lumMod val="75000"/>
                  </a:schemeClr>
                </a:solidFill>
              </a:defRPr>
            </a:lvl1pPr>
          </a:lstStyle>
          <a:p>
            <a:r>
              <a:rPr lang="en-US" dirty="0"/>
              <a:t>Click to edit Master title style</a:t>
            </a:r>
            <a:endParaRPr lang="zh-CN" altLang="en-US" dirty="0"/>
          </a:p>
        </p:txBody>
      </p:sp>
      <p:sp>
        <p:nvSpPr>
          <p:cNvPr id="12" name="文本占位符 13"/>
          <p:cNvSpPr>
            <a:spLocks noGrp="1"/>
          </p:cNvSpPr>
          <p:nvPr userDrawn="1">
            <p:ph type="body" sz="quarter" idx="10" hasCustomPrompt="1"/>
          </p:nvPr>
        </p:nvSpPr>
        <p:spPr>
          <a:xfrm>
            <a:off x="706836" y="4555903"/>
            <a:ext cx="2079907" cy="302355"/>
          </a:xfrm>
          <a:prstGeom prst="roundRect">
            <a:avLst>
              <a:gd name="adj" fmla="val 25629"/>
            </a:avLst>
          </a:prstGeom>
          <a:solidFill>
            <a:schemeClr val="accent4"/>
          </a:solidFill>
        </p:spPr>
        <p:txBody>
          <a:bodyPr vert="horz" anchor="ctr">
            <a:noAutofit/>
          </a:bodyPr>
          <a:lstStyle>
            <a:lvl1pPr marL="0" indent="0" algn="l">
              <a:buNone/>
              <a:defRPr sz="1200" b="0">
                <a:solidFill>
                  <a:schemeClr val="bg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sp>
        <p:nvSpPr>
          <p:cNvPr id="13" name="文本占位符 13"/>
          <p:cNvSpPr>
            <a:spLocks noGrp="1"/>
          </p:cNvSpPr>
          <p:nvPr userDrawn="1">
            <p:ph type="body" sz="quarter" idx="11" hasCustomPrompt="1"/>
          </p:nvPr>
        </p:nvSpPr>
        <p:spPr>
          <a:xfrm>
            <a:off x="706836" y="5004689"/>
            <a:ext cx="2822408" cy="296271"/>
          </a:xfrm>
          <a:solidFill>
            <a:schemeClr val="bg1"/>
          </a:solidFill>
        </p:spPr>
        <p:txBody>
          <a:bodyPr vert="horz" anchor="ctr">
            <a:noAutofit/>
          </a:bodyPr>
          <a:lstStyle>
            <a:lvl1pPr marL="0" indent="0" algn="l">
              <a:buNone/>
              <a:defRPr sz="1200" b="0">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Date</a:t>
            </a:r>
            <a:endParaRPr lang="zh-CN" altLang="en-US" dirty="0"/>
          </a:p>
        </p:txBody>
      </p:sp>
      <p:sp>
        <p:nvSpPr>
          <p:cNvPr id="20" name="Freeform 6">
            <a:extLst>
              <a:ext uri="{FF2B5EF4-FFF2-40B4-BE49-F238E27FC236}">
                <a16:creationId xmlns:a16="http://schemas.microsoft.com/office/drawing/2014/main" id="{7407F1FA-8DB3-4590-83F7-7897B4839EFA}"/>
              </a:ext>
            </a:extLst>
          </p:cNvPr>
          <p:cNvSpPr>
            <a:spLocks/>
          </p:cNvSpPr>
          <p:nvPr userDrawn="1"/>
        </p:nvSpPr>
        <p:spPr bwMode="auto">
          <a:xfrm rot="21126620">
            <a:off x="10077949" y="4871851"/>
            <a:ext cx="1104218" cy="1106467"/>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alpha val="27000"/>
            </a:srgbClr>
          </a:solidFill>
          <a:ln>
            <a:noFill/>
          </a:ln>
          <a:effectLst>
            <a:outerShdw blurRad="190500" dist="228600" dir="2700000" algn="ctr" rotWithShape="0">
              <a:srgbClr val="000000">
                <a:alpha val="3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21" name="Freeform 18_1">
            <a:extLst>
              <a:ext uri="{FF2B5EF4-FFF2-40B4-BE49-F238E27FC236}">
                <a16:creationId xmlns:a16="http://schemas.microsoft.com/office/drawing/2014/main" id="{9C99F7E9-F69C-41BA-99BB-5192C3FC5A3A}"/>
              </a:ext>
            </a:extLst>
          </p:cNvPr>
          <p:cNvSpPr/>
          <p:nvPr userDrawn="1"/>
        </p:nvSpPr>
        <p:spPr>
          <a:xfrm rot="21307773">
            <a:off x="6093733" y="1325815"/>
            <a:ext cx="5107311" cy="4922000"/>
          </a:xfrm>
          <a:custGeom>
            <a:avLst/>
            <a:gdLst>
              <a:gd name="connsiteX0" fmla="*/ 1936250 w 5107311"/>
              <a:gd name="connsiteY0" fmla="*/ 410 h 4922000"/>
              <a:gd name="connsiteX1" fmla="*/ 2033656 w 5107311"/>
              <a:gd name="connsiteY1" fmla="*/ 10147 h 4922000"/>
              <a:gd name="connsiteX2" fmla="*/ 3849046 w 5107311"/>
              <a:gd name="connsiteY2" fmla="*/ 315942 h 4922000"/>
              <a:gd name="connsiteX3" fmla="*/ 4417672 w 5107311"/>
              <a:gd name="connsiteY3" fmla="*/ 785857 h 4922000"/>
              <a:gd name="connsiteX4" fmla="*/ 5060710 w 5107311"/>
              <a:gd name="connsiteY4" fmla="*/ 2508410 h 4922000"/>
              <a:gd name="connsiteX5" fmla="*/ 4937157 w 5107311"/>
              <a:gd name="connsiteY5" fmla="*/ 3236427 h 4922000"/>
              <a:gd name="connsiteX6" fmla="*/ 3766209 w 5107311"/>
              <a:gd name="connsiteY6" fmla="*/ 4654588 h 4922000"/>
              <a:gd name="connsiteX7" fmla="*/ 3072627 w 5107311"/>
              <a:gd name="connsiteY7" fmla="*/ 4911288 h 4922000"/>
              <a:gd name="connsiteX8" fmla="*/ 1258641 w 5107311"/>
              <a:gd name="connsiteY8" fmla="*/ 4606895 h 4922000"/>
              <a:gd name="connsiteX9" fmla="*/ 688611 w 5107311"/>
              <a:gd name="connsiteY9" fmla="*/ 4135578 h 4922000"/>
              <a:gd name="connsiteX10" fmla="*/ 46977 w 5107311"/>
              <a:gd name="connsiteY10" fmla="*/ 2413024 h 4922000"/>
              <a:gd name="connsiteX11" fmla="*/ 169126 w 5107311"/>
              <a:gd name="connsiteY11" fmla="*/ 1685007 h 4922000"/>
              <a:gd name="connsiteX12" fmla="*/ 1341478 w 5107311"/>
              <a:gd name="connsiteY12" fmla="*/ 268249 h 4922000"/>
              <a:gd name="connsiteX13" fmla="*/ 1936250 w 5107311"/>
              <a:gd name="connsiteY13" fmla="*/ 410 h 492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07311" h="4922000">
                <a:moveTo>
                  <a:pt x="1936250" y="410"/>
                </a:moveTo>
                <a:cubicBezTo>
                  <a:pt x="1968655" y="1489"/>
                  <a:pt x="2001188" y="4711"/>
                  <a:pt x="2033656" y="10147"/>
                </a:cubicBezTo>
                <a:cubicBezTo>
                  <a:pt x="3849046" y="315942"/>
                  <a:pt x="3849046" y="315942"/>
                  <a:pt x="3849046" y="315942"/>
                </a:cubicBezTo>
                <a:cubicBezTo>
                  <a:pt x="4108789" y="359427"/>
                  <a:pt x="4326411" y="538976"/>
                  <a:pt x="4417672" y="785857"/>
                </a:cubicBezTo>
                <a:cubicBezTo>
                  <a:pt x="5060710" y="2508410"/>
                  <a:pt x="5060710" y="2508410"/>
                  <a:pt x="5060710" y="2508410"/>
                </a:cubicBezTo>
                <a:cubicBezTo>
                  <a:pt x="5153375" y="2756693"/>
                  <a:pt x="5105639" y="3033031"/>
                  <a:pt x="4937157" y="3236427"/>
                </a:cubicBezTo>
                <a:cubicBezTo>
                  <a:pt x="3766209" y="4654588"/>
                  <a:pt x="3766209" y="4654588"/>
                  <a:pt x="3766209" y="4654588"/>
                </a:cubicBezTo>
                <a:cubicBezTo>
                  <a:pt x="3597728" y="4857984"/>
                  <a:pt x="3333773" y="4956175"/>
                  <a:pt x="3072627" y="4911288"/>
                </a:cubicBezTo>
                <a:cubicBezTo>
                  <a:pt x="1258641" y="4606895"/>
                  <a:pt x="1258641" y="4606895"/>
                  <a:pt x="1258641" y="4606895"/>
                </a:cubicBezTo>
                <a:cubicBezTo>
                  <a:pt x="998898" y="4562008"/>
                  <a:pt x="781276" y="4382458"/>
                  <a:pt x="688611" y="4135578"/>
                </a:cubicBezTo>
                <a:cubicBezTo>
                  <a:pt x="46977" y="2413024"/>
                  <a:pt x="46977" y="2413024"/>
                  <a:pt x="46977" y="2413024"/>
                </a:cubicBezTo>
                <a:cubicBezTo>
                  <a:pt x="-45688" y="2166144"/>
                  <a:pt x="645" y="1888403"/>
                  <a:pt x="169126" y="1685007"/>
                </a:cubicBezTo>
                <a:cubicBezTo>
                  <a:pt x="1341478" y="268249"/>
                  <a:pt x="1341478" y="268249"/>
                  <a:pt x="1341478" y="268249"/>
                </a:cubicBezTo>
                <a:cubicBezTo>
                  <a:pt x="1488899" y="90278"/>
                  <a:pt x="1709417" y="-7146"/>
                  <a:pt x="1936250" y="410"/>
                </a:cubicBezTo>
                <a:close/>
              </a:path>
            </a:pathLst>
          </a:custGeom>
          <a:noFill/>
          <a:ln w="19050">
            <a:solidFill>
              <a:schemeClr val="accent4">
                <a:lumMod val="40000"/>
                <a:lumOff val="60000"/>
              </a:schemeClr>
            </a:solidFill>
          </a:ln>
          <a:effectLst>
            <a:outerShdw blurRad="190500" dist="228600" dir="2700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Tree>
    <p:extLst>
      <p:ext uri="{BB962C8B-B14F-4D97-AF65-F5344CB8AC3E}">
        <p14:creationId xmlns:p14="http://schemas.microsoft.com/office/powerpoint/2010/main" val="18634209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userDrawn="1">
  <p:cSld name="节标题">
    <p:spTree>
      <p:nvGrpSpPr>
        <p:cNvPr id="1" name=""/>
        <p:cNvGrpSpPr/>
        <p:nvPr/>
      </p:nvGrpSpPr>
      <p:grpSpPr>
        <a:xfrm>
          <a:off x="0" y="0"/>
          <a:ext cx="0" cy="0"/>
          <a:chOff x="0" y="0"/>
          <a:chExt cx="0" cy="0"/>
        </a:xfrm>
      </p:grpSpPr>
      <p:sp>
        <p:nvSpPr>
          <p:cNvPr id="20" name="标题 1"/>
          <p:cNvSpPr>
            <a:spLocks noGrp="1"/>
          </p:cNvSpPr>
          <p:nvPr userDrawn="1">
            <p:ph type="title"/>
          </p:nvPr>
        </p:nvSpPr>
        <p:spPr>
          <a:xfrm>
            <a:off x="675698" y="2657929"/>
            <a:ext cx="5419185" cy="895350"/>
          </a:xfrm>
        </p:spPr>
        <p:txBody>
          <a:bodyPr anchor="b">
            <a:normAutofit/>
          </a:bodyPr>
          <a:lstStyle>
            <a:lvl1pPr algn="l">
              <a:defRPr sz="2400" b="1">
                <a:solidFill>
                  <a:schemeClr val="tx1"/>
                </a:solidFill>
              </a:defRPr>
            </a:lvl1pPr>
          </a:lstStyle>
          <a:p>
            <a:r>
              <a:rPr lang="en-US" dirty="0"/>
              <a:t>Click to edit Master title style</a:t>
            </a:r>
            <a:endParaRPr lang="zh-CN" altLang="en-US" dirty="0"/>
          </a:p>
        </p:txBody>
      </p:sp>
      <p:sp>
        <p:nvSpPr>
          <p:cNvPr id="21" name="文本占位符 2"/>
          <p:cNvSpPr>
            <a:spLocks noGrp="1"/>
          </p:cNvSpPr>
          <p:nvPr userDrawn="1">
            <p:ph type="body" idx="1"/>
          </p:nvPr>
        </p:nvSpPr>
        <p:spPr>
          <a:xfrm>
            <a:off x="676814" y="3553279"/>
            <a:ext cx="5419185" cy="1015623"/>
          </a:xfrm>
        </p:spPr>
        <p:txBody>
          <a:bodyPr anchor="t">
            <a:normAutofit/>
          </a:bodyPr>
          <a:lstStyle>
            <a:lvl1pPr marL="0" indent="0" algn="l">
              <a:lnSpc>
                <a:spcPct val="100000"/>
              </a:lnSpc>
              <a:buNone/>
              <a:defRPr sz="11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grpSp>
        <p:nvGrpSpPr>
          <p:cNvPr id="2" name="组合 1">
            <a:extLst>
              <a:ext uri="{FF2B5EF4-FFF2-40B4-BE49-F238E27FC236}">
                <a16:creationId xmlns:a16="http://schemas.microsoft.com/office/drawing/2014/main" id="{44B0998D-7C5D-4591-9825-B0A33EE6A5A2}"/>
              </a:ext>
            </a:extLst>
          </p:cNvPr>
          <p:cNvGrpSpPr/>
          <p:nvPr userDrawn="1"/>
        </p:nvGrpSpPr>
        <p:grpSpPr>
          <a:xfrm>
            <a:off x="6808212" y="1334983"/>
            <a:ext cx="4526976" cy="4436591"/>
            <a:chOff x="5068052" y="399446"/>
            <a:chExt cx="6281650" cy="6156231"/>
          </a:xfrm>
        </p:grpSpPr>
        <p:sp>
          <p:nvSpPr>
            <p:cNvPr id="4" name="Freeform 6">
              <a:extLst>
                <a:ext uri="{FF2B5EF4-FFF2-40B4-BE49-F238E27FC236}">
                  <a16:creationId xmlns:a16="http://schemas.microsoft.com/office/drawing/2014/main" id="{286BC318-C9C2-4BA5-A517-EF368EC15B14}"/>
                </a:ext>
              </a:extLst>
            </p:cNvPr>
            <p:cNvSpPr>
              <a:spLocks/>
            </p:cNvSpPr>
            <p:nvPr userDrawn="1"/>
          </p:nvSpPr>
          <p:spPr bwMode="auto">
            <a:xfrm>
              <a:off x="5692629" y="399446"/>
              <a:ext cx="1756376" cy="1759953"/>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5" name="Freeform 6">
              <a:extLst>
                <a:ext uri="{FF2B5EF4-FFF2-40B4-BE49-F238E27FC236}">
                  <a16:creationId xmlns:a16="http://schemas.microsoft.com/office/drawing/2014/main" id="{53B603EE-C611-4AC1-947C-CD9DCA425200}"/>
                </a:ext>
              </a:extLst>
            </p:cNvPr>
            <p:cNvSpPr>
              <a:spLocks/>
            </p:cNvSpPr>
            <p:nvPr userDrawn="1"/>
          </p:nvSpPr>
          <p:spPr bwMode="auto">
            <a:xfrm>
              <a:off x="5861802" y="501061"/>
              <a:ext cx="1418030" cy="1420918"/>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6" name="Freeform 7">
              <a:extLst>
                <a:ext uri="{FF2B5EF4-FFF2-40B4-BE49-F238E27FC236}">
                  <a16:creationId xmlns:a16="http://schemas.microsoft.com/office/drawing/2014/main" id="{6D2A3D8C-93CB-4009-AEE5-B8CFF7AEBF66}"/>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7" name="Freeform 7_1">
              <a:extLst>
                <a:ext uri="{FF2B5EF4-FFF2-40B4-BE49-F238E27FC236}">
                  <a16:creationId xmlns:a16="http://schemas.microsoft.com/office/drawing/2014/main" id="{867F01D7-2CFE-4E1D-ACC3-4495C10DC6B4}"/>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8" name="Freeform 7_2">
              <a:extLst>
                <a:ext uri="{FF2B5EF4-FFF2-40B4-BE49-F238E27FC236}">
                  <a16:creationId xmlns:a16="http://schemas.microsoft.com/office/drawing/2014/main" id="{D5CB9934-F146-4E1A-A379-67DB1D095AEF}"/>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9" name="Freeform 7_1_1">
              <a:extLst>
                <a:ext uri="{FF2B5EF4-FFF2-40B4-BE49-F238E27FC236}">
                  <a16:creationId xmlns:a16="http://schemas.microsoft.com/office/drawing/2014/main" id="{37B1CC8B-E7F2-463E-9D64-0641792071F5}"/>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accent6">
                <a:lumMod val="20000"/>
                <a:lumOff val="8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0" name="任意多边形: 形状 9">
              <a:extLst>
                <a:ext uri="{FF2B5EF4-FFF2-40B4-BE49-F238E27FC236}">
                  <a16:creationId xmlns:a16="http://schemas.microsoft.com/office/drawing/2014/main" id="{0E5FC2D6-2D5D-4E1C-A096-7379687C0272}"/>
                </a:ext>
              </a:extLst>
            </p:cNvPr>
            <p:cNvSpPr/>
            <p:nvPr userDrawn="1"/>
          </p:nvSpPr>
          <p:spPr>
            <a:xfrm>
              <a:off x="6242391" y="1432915"/>
              <a:ext cx="5107311" cy="4922000"/>
            </a:xfrm>
            <a:custGeom>
              <a:avLst/>
              <a:gdLst>
                <a:gd name="connsiteX0" fmla="*/ 1936250 w 5107311"/>
                <a:gd name="connsiteY0" fmla="*/ 410 h 4922000"/>
                <a:gd name="connsiteX1" fmla="*/ 2033656 w 5107311"/>
                <a:gd name="connsiteY1" fmla="*/ 10147 h 4922000"/>
                <a:gd name="connsiteX2" fmla="*/ 3849046 w 5107311"/>
                <a:gd name="connsiteY2" fmla="*/ 315942 h 4922000"/>
                <a:gd name="connsiteX3" fmla="*/ 4417672 w 5107311"/>
                <a:gd name="connsiteY3" fmla="*/ 785857 h 4922000"/>
                <a:gd name="connsiteX4" fmla="*/ 5060710 w 5107311"/>
                <a:gd name="connsiteY4" fmla="*/ 2508410 h 4922000"/>
                <a:gd name="connsiteX5" fmla="*/ 4937157 w 5107311"/>
                <a:gd name="connsiteY5" fmla="*/ 3236427 h 4922000"/>
                <a:gd name="connsiteX6" fmla="*/ 3766209 w 5107311"/>
                <a:gd name="connsiteY6" fmla="*/ 4654588 h 4922000"/>
                <a:gd name="connsiteX7" fmla="*/ 3072627 w 5107311"/>
                <a:gd name="connsiteY7" fmla="*/ 4911288 h 4922000"/>
                <a:gd name="connsiteX8" fmla="*/ 1258641 w 5107311"/>
                <a:gd name="connsiteY8" fmla="*/ 4606895 h 4922000"/>
                <a:gd name="connsiteX9" fmla="*/ 688611 w 5107311"/>
                <a:gd name="connsiteY9" fmla="*/ 4135578 h 4922000"/>
                <a:gd name="connsiteX10" fmla="*/ 46977 w 5107311"/>
                <a:gd name="connsiteY10" fmla="*/ 2413024 h 4922000"/>
                <a:gd name="connsiteX11" fmla="*/ 169126 w 5107311"/>
                <a:gd name="connsiteY11" fmla="*/ 1685007 h 4922000"/>
                <a:gd name="connsiteX12" fmla="*/ 1341478 w 5107311"/>
                <a:gd name="connsiteY12" fmla="*/ 268249 h 4922000"/>
                <a:gd name="connsiteX13" fmla="*/ 1936250 w 5107311"/>
                <a:gd name="connsiteY13" fmla="*/ 410 h 492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07311" h="4922000">
                  <a:moveTo>
                    <a:pt x="1936250" y="410"/>
                  </a:moveTo>
                  <a:cubicBezTo>
                    <a:pt x="1968655" y="1489"/>
                    <a:pt x="2001188" y="4711"/>
                    <a:pt x="2033656" y="10147"/>
                  </a:cubicBezTo>
                  <a:cubicBezTo>
                    <a:pt x="3849046" y="315942"/>
                    <a:pt x="3849046" y="315942"/>
                    <a:pt x="3849046" y="315942"/>
                  </a:cubicBezTo>
                  <a:cubicBezTo>
                    <a:pt x="4108789" y="359427"/>
                    <a:pt x="4326411" y="538976"/>
                    <a:pt x="4417672" y="785857"/>
                  </a:cubicBezTo>
                  <a:cubicBezTo>
                    <a:pt x="5060710" y="2508410"/>
                    <a:pt x="5060710" y="2508410"/>
                    <a:pt x="5060710" y="2508410"/>
                  </a:cubicBezTo>
                  <a:cubicBezTo>
                    <a:pt x="5153375" y="2756693"/>
                    <a:pt x="5105639" y="3033031"/>
                    <a:pt x="4937157" y="3236427"/>
                  </a:cubicBezTo>
                  <a:cubicBezTo>
                    <a:pt x="3766209" y="4654588"/>
                    <a:pt x="3766209" y="4654588"/>
                    <a:pt x="3766209" y="4654588"/>
                  </a:cubicBezTo>
                  <a:cubicBezTo>
                    <a:pt x="3597728" y="4857984"/>
                    <a:pt x="3333773" y="4956175"/>
                    <a:pt x="3072627" y="4911288"/>
                  </a:cubicBezTo>
                  <a:cubicBezTo>
                    <a:pt x="1258641" y="4606895"/>
                    <a:pt x="1258641" y="4606895"/>
                    <a:pt x="1258641" y="4606895"/>
                  </a:cubicBezTo>
                  <a:cubicBezTo>
                    <a:pt x="998898" y="4562008"/>
                    <a:pt x="781276" y="4382458"/>
                    <a:pt x="688611" y="4135578"/>
                  </a:cubicBezTo>
                  <a:cubicBezTo>
                    <a:pt x="46977" y="2413024"/>
                    <a:pt x="46977" y="2413024"/>
                    <a:pt x="46977" y="2413024"/>
                  </a:cubicBezTo>
                  <a:cubicBezTo>
                    <a:pt x="-45688" y="2166144"/>
                    <a:pt x="645" y="1888403"/>
                    <a:pt x="169126" y="1685007"/>
                  </a:cubicBezTo>
                  <a:cubicBezTo>
                    <a:pt x="1341478" y="268249"/>
                    <a:pt x="1341478" y="268249"/>
                    <a:pt x="1341478" y="268249"/>
                  </a:cubicBezTo>
                  <a:cubicBezTo>
                    <a:pt x="1488899" y="90278"/>
                    <a:pt x="1709417" y="-7146"/>
                    <a:pt x="1936250" y="410"/>
                  </a:cubicBezTo>
                  <a:close/>
                </a:path>
              </a:pathLst>
            </a:custGeom>
            <a:blipFill>
              <a:blip r:embed="rId2" cstate="email">
                <a:duotone>
                  <a:schemeClr val="accent4">
                    <a:shade val="45000"/>
                    <a:satMod val="135000"/>
                  </a:schemeClr>
                  <a:prstClr val="white"/>
                </a:duotone>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1" name="Freeform 6">
              <a:extLst>
                <a:ext uri="{FF2B5EF4-FFF2-40B4-BE49-F238E27FC236}">
                  <a16:creationId xmlns:a16="http://schemas.microsoft.com/office/drawing/2014/main" id="{248962E3-339B-42EA-BC27-A95955D25078}"/>
                </a:ext>
              </a:extLst>
            </p:cNvPr>
            <p:cNvSpPr>
              <a:spLocks/>
            </p:cNvSpPr>
            <p:nvPr userDrawn="1"/>
          </p:nvSpPr>
          <p:spPr bwMode="auto">
            <a:xfrm rot="21126620">
              <a:off x="10077949" y="4871851"/>
              <a:ext cx="1104218" cy="1106467"/>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alpha val="27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grpSp>
    </p:spTree>
    <p:extLst>
      <p:ext uri="{BB962C8B-B14F-4D97-AF65-F5344CB8AC3E}">
        <p14:creationId xmlns:p14="http://schemas.microsoft.com/office/powerpoint/2010/main" val="2468786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9888B6D7-9D3F-49D7-BACE-73A9D1149A74}"/>
              </a:ext>
            </a:extLst>
          </p:cNvPr>
          <p:cNvSpPr>
            <a:spLocks noGrp="1"/>
          </p:cNvSpPr>
          <p:nvPr>
            <p:ph type="dt" sz="half" idx="10"/>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6489D9C7-5DC6-4263-87FF-7C99F6FB63C3}" type="datetime1">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ctr" defTabSz="914400" rtl="0" eaLnBrk="1" fontAlgn="auto" latinLnBrk="0" hangingPunct="1">
                <a:lnSpc>
                  <a:spcPct val="100000"/>
                </a:lnSpc>
                <a:spcBef>
                  <a:spcPts val="0"/>
                </a:spcBef>
                <a:spcAft>
                  <a:spcPts val="0"/>
                </a:spcAft>
                <a:buClrTx/>
                <a:buSzTx/>
                <a:buFontTx/>
                <a:buNone/>
                <a:tabLst/>
                <a:defRPr/>
              </a:pPr>
              <a:t>2022/8/22</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4" name="页脚占位符 3">
            <a:extLst>
              <a:ext uri="{FF2B5EF4-FFF2-40B4-BE49-F238E27FC236}">
                <a16:creationId xmlns:a16="http://schemas.microsoft.com/office/drawing/2014/main" id="{7AC997A4-1DD8-4731-B9FD-42398A20FF85}"/>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srgbClr val="000000">
                    <a:lumMod val="50000"/>
                    <a:lumOff val="50000"/>
                  </a:srgbClr>
                </a:solidFill>
                <a:effectLst/>
                <a:uLnTx/>
                <a:uFillTx/>
                <a:latin typeface="Arial"/>
                <a:ea typeface="微软雅黑"/>
                <a:cs typeface="+mn-cs"/>
              </a:rPr>
              <a:t>www.islide.cc</a:t>
            </a:r>
            <a:endParaRPr kumimoji="0" lang="zh-CN" altLang="en-US" sz="1000" b="0" i="0" u="none" strike="noStrike" kern="1200" cap="none" spc="0" normalizeH="0" baseline="0" noProof="0" dirty="0">
              <a:ln>
                <a:noFill/>
              </a:ln>
              <a:solidFill>
                <a:srgbClr val="000000">
                  <a:lumMod val="50000"/>
                  <a:lumOff val="50000"/>
                </a:srgbClr>
              </a:solidFill>
              <a:effectLst/>
              <a:uLnTx/>
              <a:uFillTx/>
              <a:latin typeface="Arial"/>
              <a:ea typeface="微软雅黑"/>
              <a:cs typeface="+mn-cs"/>
            </a:endParaRPr>
          </a:p>
        </p:txBody>
      </p:sp>
      <p:sp>
        <p:nvSpPr>
          <p:cNvPr id="5" name="灯片编号占位符 4">
            <a:extLst>
              <a:ext uri="{FF2B5EF4-FFF2-40B4-BE49-F238E27FC236}">
                <a16:creationId xmlns:a16="http://schemas.microsoft.com/office/drawing/2014/main" id="{DBA9825E-1876-42AD-ABCF-E0E100F351C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DD3DB80-B894-403A-B48E-6FDC1A72010E}" type="slidenum">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6" name="标题 5">
            <a:extLst>
              <a:ext uri="{FF2B5EF4-FFF2-40B4-BE49-F238E27FC236}">
                <a16:creationId xmlns:a16="http://schemas.microsoft.com/office/drawing/2014/main" id="{D124F9DB-C87A-423F-9657-38C7A2901430}"/>
              </a:ext>
            </a:extLst>
          </p:cNvPr>
          <p:cNvSpPr>
            <a:spLocks noGrp="1"/>
          </p:cNvSpPr>
          <p:nvPr>
            <p:ph type="title" hasCustomPrompt="1"/>
          </p:nvPr>
        </p:nvSpPr>
        <p:spPr/>
        <p:txBody>
          <a:bodyPr/>
          <a:lstStyle>
            <a:lvl1pPr>
              <a:defRPr/>
            </a:lvl1pPr>
          </a:lstStyle>
          <a:p>
            <a:r>
              <a:rPr lang="en-US" altLang="zh-CN" dirty="0"/>
              <a:t>Click to edit Master title style</a:t>
            </a:r>
            <a:endParaRPr lang="zh-CN" altLang="en-US" dirty="0"/>
          </a:p>
        </p:txBody>
      </p:sp>
      <p:sp>
        <p:nvSpPr>
          <p:cNvPr id="8" name="内容占位符 7">
            <a:extLst>
              <a:ext uri="{FF2B5EF4-FFF2-40B4-BE49-F238E27FC236}">
                <a16:creationId xmlns:a16="http://schemas.microsoft.com/office/drawing/2014/main" id="{2070191C-4093-409C-8FD5-7369A79637AD}"/>
              </a:ext>
            </a:extLst>
          </p:cNvPr>
          <p:cNvSpPr>
            <a:spLocks noGrp="1"/>
          </p:cNvSpPr>
          <p:nvPr>
            <p:ph sz="quarter" idx="13" hasCustomPrompt="1"/>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extLst>
      <p:ext uri="{BB962C8B-B14F-4D97-AF65-F5344CB8AC3E}">
        <p14:creationId xmlns:p14="http://schemas.microsoft.com/office/powerpoint/2010/main" val="1339693591"/>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C7A1C-3684-4AAF-A408-C63B6CB64104}"/>
              </a:ext>
            </a:extLst>
          </p:cNvPr>
          <p:cNvSpPr>
            <a:spLocks noGrp="1"/>
          </p:cNvSpPr>
          <p:nvPr>
            <p:ph type="title" hasCustomPrompt="1"/>
          </p:nvPr>
        </p:nvSpPr>
        <p:spPr/>
        <p:txBody>
          <a:bodyPr/>
          <a:lstStyle>
            <a:lvl1pPr>
              <a:defRPr/>
            </a:lvl1pPr>
          </a:lstStyle>
          <a:p>
            <a:r>
              <a:rPr lang="en-US" altLang="zh-CN" dirty="0"/>
              <a:t>Click to edit Master title style</a:t>
            </a:r>
            <a:endParaRPr lang="en-US" dirty="0"/>
          </a:p>
        </p:txBody>
      </p:sp>
      <p:sp>
        <p:nvSpPr>
          <p:cNvPr id="3" name="Date Placeholder 2">
            <a:extLst>
              <a:ext uri="{FF2B5EF4-FFF2-40B4-BE49-F238E27FC236}">
                <a16:creationId xmlns:a16="http://schemas.microsoft.com/office/drawing/2014/main" id="{8986EA5F-D77D-4318-90E9-C04AA8ADC0D1}"/>
              </a:ext>
            </a:extLst>
          </p:cNvPr>
          <p:cNvSpPr>
            <a:spLocks noGrp="1"/>
          </p:cNvSpPr>
          <p:nvPr>
            <p:ph type="dt" sz="half" idx="10"/>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6489D9C7-5DC6-4263-87FF-7C99F6FB63C3}" type="datetime1">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ctr" defTabSz="914400" rtl="0" eaLnBrk="1" fontAlgn="auto" latinLnBrk="0" hangingPunct="1">
                <a:lnSpc>
                  <a:spcPct val="100000"/>
                </a:lnSpc>
                <a:spcBef>
                  <a:spcPts val="0"/>
                </a:spcBef>
                <a:spcAft>
                  <a:spcPts val="0"/>
                </a:spcAft>
                <a:buClrTx/>
                <a:buSzTx/>
                <a:buFontTx/>
                <a:buNone/>
                <a:tabLst/>
                <a:defRPr/>
              </a:pPr>
              <a:t>2022/8/22</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4" name="Footer Placeholder 3">
            <a:extLst>
              <a:ext uri="{FF2B5EF4-FFF2-40B4-BE49-F238E27FC236}">
                <a16:creationId xmlns:a16="http://schemas.microsoft.com/office/drawing/2014/main" id="{00832621-D9D9-445E-BFF9-F8348FA1E262}"/>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srgbClr val="000000">
                    <a:lumMod val="50000"/>
                    <a:lumOff val="50000"/>
                  </a:srgbClr>
                </a:solidFill>
                <a:effectLst/>
                <a:uLnTx/>
                <a:uFillTx/>
                <a:latin typeface="Arial"/>
                <a:ea typeface="微软雅黑"/>
                <a:cs typeface="+mn-cs"/>
              </a:rPr>
              <a:t>www.islide.cc</a:t>
            </a:r>
            <a:endParaRPr kumimoji="0" lang="zh-CN" altLang="en-US" sz="1000" b="0" i="0" u="none" strike="noStrike" kern="1200" cap="none" spc="0" normalizeH="0" baseline="0" noProof="0" dirty="0">
              <a:ln>
                <a:noFill/>
              </a:ln>
              <a:solidFill>
                <a:srgbClr val="000000">
                  <a:lumMod val="50000"/>
                  <a:lumOff val="50000"/>
                </a:srgbClr>
              </a:solidFill>
              <a:effectLst/>
              <a:uLnTx/>
              <a:uFillTx/>
              <a:latin typeface="Arial"/>
              <a:ea typeface="微软雅黑"/>
              <a:cs typeface="+mn-cs"/>
            </a:endParaRPr>
          </a:p>
        </p:txBody>
      </p:sp>
      <p:sp>
        <p:nvSpPr>
          <p:cNvPr id="5" name="Slide Number Placeholder 4">
            <a:extLst>
              <a:ext uri="{FF2B5EF4-FFF2-40B4-BE49-F238E27FC236}">
                <a16:creationId xmlns:a16="http://schemas.microsoft.com/office/drawing/2014/main" id="{8371151B-F790-4A9F-962F-B8718A9560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DD3DB80-B894-403A-B48E-6FDC1A72010E}" type="slidenum">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Tree>
    <p:extLst>
      <p:ext uri="{BB962C8B-B14F-4D97-AF65-F5344CB8AC3E}">
        <p14:creationId xmlns:p14="http://schemas.microsoft.com/office/powerpoint/2010/main" val="3476839723"/>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206182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sp>
        <p:nvSpPr>
          <p:cNvPr id="13" name="标题 1"/>
          <p:cNvSpPr>
            <a:spLocks noGrp="1"/>
          </p:cNvSpPr>
          <p:nvPr userDrawn="1">
            <p:ph type="ctrTitle" hasCustomPrompt="1"/>
          </p:nvPr>
        </p:nvSpPr>
        <p:spPr>
          <a:xfrm>
            <a:off x="669924" y="1135063"/>
            <a:ext cx="5426076" cy="1621509"/>
          </a:xfr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5" name="文本占位符 62"/>
          <p:cNvSpPr>
            <a:spLocks noGrp="1"/>
          </p:cNvSpPr>
          <p:nvPr userDrawn="1">
            <p:ph type="body" sz="quarter" idx="18" hasCustomPrompt="1"/>
          </p:nvPr>
        </p:nvSpPr>
        <p:spPr>
          <a:xfrm>
            <a:off x="669924" y="3441299"/>
            <a:ext cx="5426076" cy="310871"/>
          </a:xfrm>
        </p:spPr>
        <p:txBody>
          <a:bodyPr vert="horz" lIns="91440" tIns="45720" rIns="91440" bIns="45720" rtlCol="0">
            <a:normAutofit/>
          </a:bodyPr>
          <a:lstStyle>
            <a:lvl1pPr marL="0" indent="0" algn="l">
              <a:buNone/>
              <a:defRPr lang="zh-CN" altLang="en-US" sz="15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6" name="文本占位符 13">
            <a:extLst>
              <a:ext uri="{FF2B5EF4-FFF2-40B4-BE49-F238E27FC236}">
                <a16:creationId xmlns:a16="http://schemas.microsoft.com/office/drawing/2014/main" id="{05EBDA4F-7210-4CAE-8333-80DB24212E78}"/>
              </a:ext>
            </a:extLst>
          </p:cNvPr>
          <p:cNvSpPr>
            <a:spLocks noGrp="1"/>
          </p:cNvSpPr>
          <p:nvPr>
            <p:ph type="body" sz="quarter" idx="10" hasCustomPrompt="1"/>
          </p:nvPr>
        </p:nvSpPr>
        <p:spPr>
          <a:xfrm>
            <a:off x="669925" y="3145028"/>
            <a:ext cx="5426076" cy="296271"/>
          </a:xfrm>
        </p:spPr>
        <p:txBody>
          <a:bodyPr vert="horz" anchor="ctr">
            <a:noAutofit/>
          </a:bodyPr>
          <a:lstStyle>
            <a:lvl1pPr marL="0" indent="0" algn="l">
              <a:buNone/>
              <a:defRPr sz="1500" b="0">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grpSp>
        <p:nvGrpSpPr>
          <p:cNvPr id="5" name="组合 4">
            <a:extLst>
              <a:ext uri="{FF2B5EF4-FFF2-40B4-BE49-F238E27FC236}">
                <a16:creationId xmlns:a16="http://schemas.microsoft.com/office/drawing/2014/main" id="{628A9844-4938-4D41-BCF2-DC9B30EA972E}"/>
              </a:ext>
            </a:extLst>
          </p:cNvPr>
          <p:cNvGrpSpPr/>
          <p:nvPr userDrawn="1"/>
        </p:nvGrpSpPr>
        <p:grpSpPr>
          <a:xfrm>
            <a:off x="6808212" y="1334983"/>
            <a:ext cx="4526976" cy="4436591"/>
            <a:chOff x="5068052" y="399446"/>
            <a:chExt cx="6281650" cy="6156231"/>
          </a:xfrm>
        </p:grpSpPr>
        <p:sp>
          <p:nvSpPr>
            <p:cNvPr id="7" name="Freeform 6">
              <a:extLst>
                <a:ext uri="{FF2B5EF4-FFF2-40B4-BE49-F238E27FC236}">
                  <a16:creationId xmlns:a16="http://schemas.microsoft.com/office/drawing/2014/main" id="{F9092DC2-AC97-4943-8083-99C4F0854EE3}"/>
                </a:ext>
              </a:extLst>
            </p:cNvPr>
            <p:cNvSpPr>
              <a:spLocks/>
            </p:cNvSpPr>
            <p:nvPr userDrawn="1"/>
          </p:nvSpPr>
          <p:spPr bwMode="auto">
            <a:xfrm>
              <a:off x="5692629" y="399446"/>
              <a:ext cx="1756376" cy="1759953"/>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8" name="Freeform 6">
              <a:extLst>
                <a:ext uri="{FF2B5EF4-FFF2-40B4-BE49-F238E27FC236}">
                  <a16:creationId xmlns:a16="http://schemas.microsoft.com/office/drawing/2014/main" id="{F4B7142D-6217-4592-BFA7-292A2B2B4C43}"/>
                </a:ext>
              </a:extLst>
            </p:cNvPr>
            <p:cNvSpPr>
              <a:spLocks/>
            </p:cNvSpPr>
            <p:nvPr userDrawn="1"/>
          </p:nvSpPr>
          <p:spPr bwMode="auto">
            <a:xfrm>
              <a:off x="5861802" y="501061"/>
              <a:ext cx="1418030" cy="1420918"/>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9" name="Freeform 7">
              <a:extLst>
                <a:ext uri="{FF2B5EF4-FFF2-40B4-BE49-F238E27FC236}">
                  <a16:creationId xmlns:a16="http://schemas.microsoft.com/office/drawing/2014/main" id="{12F023A6-3E5D-41C6-9B09-763F98E89849}"/>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0" name="Freeform 7_1">
              <a:extLst>
                <a:ext uri="{FF2B5EF4-FFF2-40B4-BE49-F238E27FC236}">
                  <a16:creationId xmlns:a16="http://schemas.microsoft.com/office/drawing/2014/main" id="{5C0711B5-4C92-4265-AF17-51462D0E0019}"/>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1" name="Freeform 7_2">
              <a:extLst>
                <a:ext uri="{FF2B5EF4-FFF2-40B4-BE49-F238E27FC236}">
                  <a16:creationId xmlns:a16="http://schemas.microsoft.com/office/drawing/2014/main" id="{533BFD4D-ED31-4AA6-A94A-C75BF0834C21}"/>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2" name="Freeform 7_1_1">
              <a:extLst>
                <a:ext uri="{FF2B5EF4-FFF2-40B4-BE49-F238E27FC236}">
                  <a16:creationId xmlns:a16="http://schemas.microsoft.com/office/drawing/2014/main" id="{E82F8C5D-D6E3-4DCE-B80E-E80FAA84FEB4}"/>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accent6">
                <a:lumMod val="20000"/>
                <a:lumOff val="8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4" name="任意多边形: 形状 13">
              <a:extLst>
                <a:ext uri="{FF2B5EF4-FFF2-40B4-BE49-F238E27FC236}">
                  <a16:creationId xmlns:a16="http://schemas.microsoft.com/office/drawing/2014/main" id="{2EDF24DD-17A9-4C0D-AFE4-3D52367C1535}"/>
                </a:ext>
              </a:extLst>
            </p:cNvPr>
            <p:cNvSpPr/>
            <p:nvPr userDrawn="1"/>
          </p:nvSpPr>
          <p:spPr>
            <a:xfrm>
              <a:off x="6242391" y="1432915"/>
              <a:ext cx="5107311" cy="4922000"/>
            </a:xfrm>
            <a:custGeom>
              <a:avLst/>
              <a:gdLst>
                <a:gd name="connsiteX0" fmla="*/ 1936250 w 5107311"/>
                <a:gd name="connsiteY0" fmla="*/ 410 h 4922000"/>
                <a:gd name="connsiteX1" fmla="*/ 2033656 w 5107311"/>
                <a:gd name="connsiteY1" fmla="*/ 10147 h 4922000"/>
                <a:gd name="connsiteX2" fmla="*/ 3849046 w 5107311"/>
                <a:gd name="connsiteY2" fmla="*/ 315942 h 4922000"/>
                <a:gd name="connsiteX3" fmla="*/ 4417672 w 5107311"/>
                <a:gd name="connsiteY3" fmla="*/ 785857 h 4922000"/>
                <a:gd name="connsiteX4" fmla="*/ 5060710 w 5107311"/>
                <a:gd name="connsiteY4" fmla="*/ 2508410 h 4922000"/>
                <a:gd name="connsiteX5" fmla="*/ 4937157 w 5107311"/>
                <a:gd name="connsiteY5" fmla="*/ 3236427 h 4922000"/>
                <a:gd name="connsiteX6" fmla="*/ 3766209 w 5107311"/>
                <a:gd name="connsiteY6" fmla="*/ 4654588 h 4922000"/>
                <a:gd name="connsiteX7" fmla="*/ 3072627 w 5107311"/>
                <a:gd name="connsiteY7" fmla="*/ 4911288 h 4922000"/>
                <a:gd name="connsiteX8" fmla="*/ 1258641 w 5107311"/>
                <a:gd name="connsiteY8" fmla="*/ 4606895 h 4922000"/>
                <a:gd name="connsiteX9" fmla="*/ 688611 w 5107311"/>
                <a:gd name="connsiteY9" fmla="*/ 4135578 h 4922000"/>
                <a:gd name="connsiteX10" fmla="*/ 46977 w 5107311"/>
                <a:gd name="connsiteY10" fmla="*/ 2413024 h 4922000"/>
                <a:gd name="connsiteX11" fmla="*/ 169126 w 5107311"/>
                <a:gd name="connsiteY11" fmla="*/ 1685007 h 4922000"/>
                <a:gd name="connsiteX12" fmla="*/ 1341478 w 5107311"/>
                <a:gd name="connsiteY12" fmla="*/ 268249 h 4922000"/>
                <a:gd name="connsiteX13" fmla="*/ 1936250 w 5107311"/>
                <a:gd name="connsiteY13" fmla="*/ 410 h 492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07311" h="4922000">
                  <a:moveTo>
                    <a:pt x="1936250" y="410"/>
                  </a:moveTo>
                  <a:cubicBezTo>
                    <a:pt x="1968655" y="1489"/>
                    <a:pt x="2001188" y="4711"/>
                    <a:pt x="2033656" y="10147"/>
                  </a:cubicBezTo>
                  <a:cubicBezTo>
                    <a:pt x="3849046" y="315942"/>
                    <a:pt x="3849046" y="315942"/>
                    <a:pt x="3849046" y="315942"/>
                  </a:cubicBezTo>
                  <a:cubicBezTo>
                    <a:pt x="4108789" y="359427"/>
                    <a:pt x="4326411" y="538976"/>
                    <a:pt x="4417672" y="785857"/>
                  </a:cubicBezTo>
                  <a:cubicBezTo>
                    <a:pt x="5060710" y="2508410"/>
                    <a:pt x="5060710" y="2508410"/>
                    <a:pt x="5060710" y="2508410"/>
                  </a:cubicBezTo>
                  <a:cubicBezTo>
                    <a:pt x="5153375" y="2756693"/>
                    <a:pt x="5105639" y="3033031"/>
                    <a:pt x="4937157" y="3236427"/>
                  </a:cubicBezTo>
                  <a:cubicBezTo>
                    <a:pt x="3766209" y="4654588"/>
                    <a:pt x="3766209" y="4654588"/>
                    <a:pt x="3766209" y="4654588"/>
                  </a:cubicBezTo>
                  <a:cubicBezTo>
                    <a:pt x="3597728" y="4857984"/>
                    <a:pt x="3333773" y="4956175"/>
                    <a:pt x="3072627" y="4911288"/>
                  </a:cubicBezTo>
                  <a:cubicBezTo>
                    <a:pt x="1258641" y="4606895"/>
                    <a:pt x="1258641" y="4606895"/>
                    <a:pt x="1258641" y="4606895"/>
                  </a:cubicBezTo>
                  <a:cubicBezTo>
                    <a:pt x="998898" y="4562008"/>
                    <a:pt x="781276" y="4382458"/>
                    <a:pt x="688611" y="4135578"/>
                  </a:cubicBezTo>
                  <a:cubicBezTo>
                    <a:pt x="46977" y="2413024"/>
                    <a:pt x="46977" y="2413024"/>
                    <a:pt x="46977" y="2413024"/>
                  </a:cubicBezTo>
                  <a:cubicBezTo>
                    <a:pt x="-45688" y="2166144"/>
                    <a:pt x="645" y="1888403"/>
                    <a:pt x="169126" y="1685007"/>
                  </a:cubicBezTo>
                  <a:cubicBezTo>
                    <a:pt x="1341478" y="268249"/>
                    <a:pt x="1341478" y="268249"/>
                    <a:pt x="1341478" y="268249"/>
                  </a:cubicBezTo>
                  <a:cubicBezTo>
                    <a:pt x="1488899" y="90278"/>
                    <a:pt x="1709417" y="-7146"/>
                    <a:pt x="1936250" y="410"/>
                  </a:cubicBezTo>
                  <a:close/>
                </a:path>
              </a:pathLst>
            </a:custGeom>
            <a:blipFill>
              <a:blip r:embed="rId2" cstate="email">
                <a:duotone>
                  <a:schemeClr val="accent4">
                    <a:shade val="45000"/>
                    <a:satMod val="135000"/>
                  </a:schemeClr>
                  <a:prstClr val="white"/>
                </a:duotone>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6" name="Freeform 6">
              <a:extLst>
                <a:ext uri="{FF2B5EF4-FFF2-40B4-BE49-F238E27FC236}">
                  <a16:creationId xmlns:a16="http://schemas.microsoft.com/office/drawing/2014/main" id="{B834CF4C-4145-4096-8229-BB56A2B173E5}"/>
                </a:ext>
              </a:extLst>
            </p:cNvPr>
            <p:cNvSpPr>
              <a:spLocks/>
            </p:cNvSpPr>
            <p:nvPr userDrawn="1"/>
          </p:nvSpPr>
          <p:spPr bwMode="auto">
            <a:xfrm rot="21126620">
              <a:off x="10077949" y="4871851"/>
              <a:ext cx="1104218" cy="1106467"/>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alpha val="27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grpSp>
    </p:spTree>
    <p:extLst>
      <p:ext uri="{BB962C8B-B14F-4D97-AF65-F5344CB8AC3E}">
        <p14:creationId xmlns:p14="http://schemas.microsoft.com/office/powerpoint/2010/main" val="767235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itle" preserve="1" userDrawn="1">
  <p:cSld name="标题幻灯片">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09790FCB-3B54-419E-8D15-3635A2095005}"/>
              </a:ext>
            </a:extLst>
          </p:cNvPr>
          <p:cNvSpPr/>
          <p:nvPr userDrawn="1"/>
        </p:nvSpPr>
        <p:spPr>
          <a:xfrm>
            <a:off x="1231901" y="856248"/>
            <a:ext cx="10020980" cy="5297905"/>
          </a:xfrm>
          <a:prstGeom prst="rect">
            <a:avLst/>
          </a:prstGeom>
          <a:noFill/>
          <a:ln w="38100">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5" name="Freeform 6">
            <a:extLst>
              <a:ext uri="{FF2B5EF4-FFF2-40B4-BE49-F238E27FC236}">
                <a16:creationId xmlns:a16="http://schemas.microsoft.com/office/drawing/2014/main" id="{8A005348-8602-4923-93B8-2AFC8B71EC4D}"/>
              </a:ext>
            </a:extLst>
          </p:cNvPr>
          <p:cNvSpPr>
            <a:spLocks/>
          </p:cNvSpPr>
          <p:nvPr userDrawn="1"/>
        </p:nvSpPr>
        <p:spPr bwMode="auto">
          <a:xfrm>
            <a:off x="5692629" y="399446"/>
            <a:ext cx="1756376" cy="1759953"/>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6" name="Freeform 6">
            <a:extLst>
              <a:ext uri="{FF2B5EF4-FFF2-40B4-BE49-F238E27FC236}">
                <a16:creationId xmlns:a16="http://schemas.microsoft.com/office/drawing/2014/main" id="{2CBA573F-27FB-4CD2-8430-54F6CF111A99}"/>
              </a:ext>
            </a:extLst>
          </p:cNvPr>
          <p:cNvSpPr>
            <a:spLocks/>
          </p:cNvSpPr>
          <p:nvPr userDrawn="1"/>
        </p:nvSpPr>
        <p:spPr bwMode="auto">
          <a:xfrm>
            <a:off x="5861802" y="501061"/>
            <a:ext cx="1418030" cy="1420918"/>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7" name="Freeform 7">
            <a:extLst>
              <a:ext uri="{FF2B5EF4-FFF2-40B4-BE49-F238E27FC236}">
                <a16:creationId xmlns:a16="http://schemas.microsoft.com/office/drawing/2014/main" id="{0FD8E034-AB49-42EB-8814-874E4B673F90}"/>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6" name="Freeform 7_1">
            <a:extLst>
              <a:ext uri="{FF2B5EF4-FFF2-40B4-BE49-F238E27FC236}">
                <a16:creationId xmlns:a16="http://schemas.microsoft.com/office/drawing/2014/main" id="{6E9A48D4-0143-42DC-A262-2118856C1383}"/>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7" name="Freeform 7_2">
            <a:extLst>
              <a:ext uri="{FF2B5EF4-FFF2-40B4-BE49-F238E27FC236}">
                <a16:creationId xmlns:a16="http://schemas.microsoft.com/office/drawing/2014/main" id="{D037E425-D34C-445E-83E2-EE9880ED6ECA}"/>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8" name="Freeform 7_1_1">
            <a:extLst>
              <a:ext uri="{FF2B5EF4-FFF2-40B4-BE49-F238E27FC236}">
                <a16:creationId xmlns:a16="http://schemas.microsoft.com/office/drawing/2014/main" id="{6625BCD2-A3BB-4049-A87A-FBADA02D58B2}"/>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accent6">
              <a:lumMod val="20000"/>
              <a:lumOff val="8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9801" name="副标题 2"/>
          <p:cNvSpPr>
            <a:spLocks noGrp="1"/>
          </p:cNvSpPr>
          <p:nvPr userDrawn="1">
            <p:ph type="subTitle" idx="1"/>
          </p:nvPr>
        </p:nvSpPr>
        <p:spPr>
          <a:xfrm>
            <a:off x="706836" y="3129025"/>
            <a:ext cx="5426076" cy="558799"/>
          </a:xfrm>
          <a:solidFill>
            <a:schemeClr val="bg1"/>
          </a:solidFill>
        </p:spPr>
        <p:txBody>
          <a:bodyPr anchor="ctr">
            <a:normAutofit/>
          </a:bodyPr>
          <a:lstStyle>
            <a:lvl1pPr marL="0" indent="0" algn="l">
              <a:buNone/>
              <a:defRPr sz="2000">
                <a:solidFill>
                  <a:schemeClr val="accent5">
                    <a:lumMod val="75000"/>
                  </a:schemeClr>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9802" name="标题 1"/>
          <p:cNvSpPr>
            <a:spLocks noGrp="1"/>
          </p:cNvSpPr>
          <p:nvPr userDrawn="1">
            <p:ph type="ctrTitle"/>
          </p:nvPr>
        </p:nvSpPr>
        <p:spPr>
          <a:xfrm>
            <a:off x="706836" y="1707670"/>
            <a:ext cx="5426076" cy="1421355"/>
          </a:xfrm>
          <a:solidFill>
            <a:schemeClr val="bg1"/>
          </a:solidFill>
        </p:spPr>
        <p:txBody>
          <a:bodyPr anchor="ctr">
            <a:normAutofit/>
          </a:bodyPr>
          <a:lstStyle>
            <a:lvl1pPr algn="l">
              <a:defRPr sz="4000">
                <a:solidFill>
                  <a:schemeClr val="accent5">
                    <a:lumMod val="75000"/>
                  </a:schemeClr>
                </a:solidFill>
              </a:defRPr>
            </a:lvl1pPr>
          </a:lstStyle>
          <a:p>
            <a:r>
              <a:rPr lang="en-US" dirty="0"/>
              <a:t>Click to edit Master title style</a:t>
            </a:r>
            <a:endParaRPr lang="zh-CN" altLang="en-US" dirty="0"/>
          </a:p>
        </p:txBody>
      </p:sp>
      <p:sp>
        <p:nvSpPr>
          <p:cNvPr id="12" name="文本占位符 13"/>
          <p:cNvSpPr>
            <a:spLocks noGrp="1"/>
          </p:cNvSpPr>
          <p:nvPr userDrawn="1">
            <p:ph type="body" sz="quarter" idx="10" hasCustomPrompt="1"/>
          </p:nvPr>
        </p:nvSpPr>
        <p:spPr>
          <a:xfrm>
            <a:off x="706836" y="4555903"/>
            <a:ext cx="2079907" cy="302355"/>
          </a:xfrm>
          <a:prstGeom prst="roundRect">
            <a:avLst>
              <a:gd name="adj" fmla="val 25629"/>
            </a:avLst>
          </a:prstGeom>
          <a:solidFill>
            <a:schemeClr val="accent4"/>
          </a:solidFill>
        </p:spPr>
        <p:txBody>
          <a:bodyPr vert="horz" anchor="ctr">
            <a:noAutofit/>
          </a:bodyPr>
          <a:lstStyle>
            <a:lvl1pPr marL="0" indent="0" algn="l">
              <a:buNone/>
              <a:defRPr sz="1200" b="0">
                <a:solidFill>
                  <a:schemeClr val="bg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sp>
        <p:nvSpPr>
          <p:cNvPr id="13" name="文本占位符 13"/>
          <p:cNvSpPr>
            <a:spLocks noGrp="1"/>
          </p:cNvSpPr>
          <p:nvPr userDrawn="1">
            <p:ph type="body" sz="quarter" idx="11" hasCustomPrompt="1"/>
          </p:nvPr>
        </p:nvSpPr>
        <p:spPr>
          <a:xfrm>
            <a:off x="706836" y="5004689"/>
            <a:ext cx="2822408" cy="296271"/>
          </a:xfrm>
          <a:solidFill>
            <a:schemeClr val="bg1"/>
          </a:solidFill>
        </p:spPr>
        <p:txBody>
          <a:bodyPr vert="horz" anchor="ctr">
            <a:noAutofit/>
          </a:bodyPr>
          <a:lstStyle>
            <a:lvl1pPr marL="0" indent="0" algn="l">
              <a:buNone/>
              <a:defRPr sz="1200" b="0">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Date</a:t>
            </a:r>
            <a:endParaRPr lang="zh-CN" altLang="en-US" dirty="0"/>
          </a:p>
        </p:txBody>
      </p:sp>
      <p:sp>
        <p:nvSpPr>
          <p:cNvPr id="19" name="任意多边形: 形状 18">
            <a:extLst>
              <a:ext uri="{FF2B5EF4-FFF2-40B4-BE49-F238E27FC236}">
                <a16:creationId xmlns:a16="http://schemas.microsoft.com/office/drawing/2014/main" id="{0690DE0D-D54A-4305-9B67-D349D996FF49}"/>
              </a:ext>
            </a:extLst>
          </p:cNvPr>
          <p:cNvSpPr/>
          <p:nvPr userDrawn="1"/>
        </p:nvSpPr>
        <p:spPr>
          <a:xfrm>
            <a:off x="6242391" y="1432915"/>
            <a:ext cx="5107311" cy="4922000"/>
          </a:xfrm>
          <a:custGeom>
            <a:avLst/>
            <a:gdLst>
              <a:gd name="connsiteX0" fmla="*/ 1936250 w 5107311"/>
              <a:gd name="connsiteY0" fmla="*/ 410 h 4922000"/>
              <a:gd name="connsiteX1" fmla="*/ 2033656 w 5107311"/>
              <a:gd name="connsiteY1" fmla="*/ 10147 h 4922000"/>
              <a:gd name="connsiteX2" fmla="*/ 3849046 w 5107311"/>
              <a:gd name="connsiteY2" fmla="*/ 315942 h 4922000"/>
              <a:gd name="connsiteX3" fmla="*/ 4417672 w 5107311"/>
              <a:gd name="connsiteY3" fmla="*/ 785857 h 4922000"/>
              <a:gd name="connsiteX4" fmla="*/ 5060710 w 5107311"/>
              <a:gd name="connsiteY4" fmla="*/ 2508410 h 4922000"/>
              <a:gd name="connsiteX5" fmla="*/ 4937157 w 5107311"/>
              <a:gd name="connsiteY5" fmla="*/ 3236427 h 4922000"/>
              <a:gd name="connsiteX6" fmla="*/ 3766209 w 5107311"/>
              <a:gd name="connsiteY6" fmla="*/ 4654588 h 4922000"/>
              <a:gd name="connsiteX7" fmla="*/ 3072627 w 5107311"/>
              <a:gd name="connsiteY7" fmla="*/ 4911288 h 4922000"/>
              <a:gd name="connsiteX8" fmla="*/ 1258641 w 5107311"/>
              <a:gd name="connsiteY8" fmla="*/ 4606895 h 4922000"/>
              <a:gd name="connsiteX9" fmla="*/ 688611 w 5107311"/>
              <a:gd name="connsiteY9" fmla="*/ 4135578 h 4922000"/>
              <a:gd name="connsiteX10" fmla="*/ 46977 w 5107311"/>
              <a:gd name="connsiteY10" fmla="*/ 2413024 h 4922000"/>
              <a:gd name="connsiteX11" fmla="*/ 169126 w 5107311"/>
              <a:gd name="connsiteY11" fmla="*/ 1685007 h 4922000"/>
              <a:gd name="connsiteX12" fmla="*/ 1341478 w 5107311"/>
              <a:gd name="connsiteY12" fmla="*/ 268249 h 4922000"/>
              <a:gd name="connsiteX13" fmla="*/ 1936250 w 5107311"/>
              <a:gd name="connsiteY13" fmla="*/ 410 h 492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07311" h="4922000">
                <a:moveTo>
                  <a:pt x="1936250" y="410"/>
                </a:moveTo>
                <a:cubicBezTo>
                  <a:pt x="1968655" y="1489"/>
                  <a:pt x="2001188" y="4711"/>
                  <a:pt x="2033656" y="10147"/>
                </a:cubicBezTo>
                <a:cubicBezTo>
                  <a:pt x="3849046" y="315942"/>
                  <a:pt x="3849046" y="315942"/>
                  <a:pt x="3849046" y="315942"/>
                </a:cubicBezTo>
                <a:cubicBezTo>
                  <a:pt x="4108789" y="359427"/>
                  <a:pt x="4326411" y="538976"/>
                  <a:pt x="4417672" y="785857"/>
                </a:cubicBezTo>
                <a:cubicBezTo>
                  <a:pt x="5060710" y="2508410"/>
                  <a:pt x="5060710" y="2508410"/>
                  <a:pt x="5060710" y="2508410"/>
                </a:cubicBezTo>
                <a:cubicBezTo>
                  <a:pt x="5153375" y="2756693"/>
                  <a:pt x="5105639" y="3033031"/>
                  <a:pt x="4937157" y="3236427"/>
                </a:cubicBezTo>
                <a:cubicBezTo>
                  <a:pt x="3766209" y="4654588"/>
                  <a:pt x="3766209" y="4654588"/>
                  <a:pt x="3766209" y="4654588"/>
                </a:cubicBezTo>
                <a:cubicBezTo>
                  <a:pt x="3597728" y="4857984"/>
                  <a:pt x="3333773" y="4956175"/>
                  <a:pt x="3072627" y="4911288"/>
                </a:cubicBezTo>
                <a:cubicBezTo>
                  <a:pt x="1258641" y="4606895"/>
                  <a:pt x="1258641" y="4606895"/>
                  <a:pt x="1258641" y="4606895"/>
                </a:cubicBezTo>
                <a:cubicBezTo>
                  <a:pt x="998898" y="4562008"/>
                  <a:pt x="781276" y="4382458"/>
                  <a:pt x="688611" y="4135578"/>
                </a:cubicBezTo>
                <a:cubicBezTo>
                  <a:pt x="46977" y="2413024"/>
                  <a:pt x="46977" y="2413024"/>
                  <a:pt x="46977" y="2413024"/>
                </a:cubicBezTo>
                <a:cubicBezTo>
                  <a:pt x="-45688" y="2166144"/>
                  <a:pt x="645" y="1888403"/>
                  <a:pt x="169126" y="1685007"/>
                </a:cubicBezTo>
                <a:cubicBezTo>
                  <a:pt x="1341478" y="268249"/>
                  <a:pt x="1341478" y="268249"/>
                  <a:pt x="1341478" y="268249"/>
                </a:cubicBezTo>
                <a:cubicBezTo>
                  <a:pt x="1488899" y="90278"/>
                  <a:pt x="1709417" y="-7146"/>
                  <a:pt x="1936250" y="410"/>
                </a:cubicBezTo>
                <a:close/>
              </a:path>
            </a:pathLst>
          </a:custGeom>
          <a:blipFill>
            <a:blip r:embed="rId2" cstate="email">
              <a:duotone>
                <a:schemeClr val="accent4">
                  <a:shade val="45000"/>
                  <a:satMod val="135000"/>
                </a:schemeClr>
                <a:prstClr val="white"/>
              </a:duotone>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20" name="Freeform 6">
            <a:extLst>
              <a:ext uri="{FF2B5EF4-FFF2-40B4-BE49-F238E27FC236}">
                <a16:creationId xmlns:a16="http://schemas.microsoft.com/office/drawing/2014/main" id="{7407F1FA-8DB3-4590-83F7-7897B4839EFA}"/>
              </a:ext>
            </a:extLst>
          </p:cNvPr>
          <p:cNvSpPr>
            <a:spLocks/>
          </p:cNvSpPr>
          <p:nvPr userDrawn="1"/>
        </p:nvSpPr>
        <p:spPr bwMode="auto">
          <a:xfrm rot="21126620">
            <a:off x="10077949" y="4871851"/>
            <a:ext cx="1104218" cy="1106467"/>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alpha val="27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21" name="Freeform 18_1">
            <a:extLst>
              <a:ext uri="{FF2B5EF4-FFF2-40B4-BE49-F238E27FC236}">
                <a16:creationId xmlns:a16="http://schemas.microsoft.com/office/drawing/2014/main" id="{9C99F7E9-F69C-41BA-99BB-5192C3FC5A3A}"/>
              </a:ext>
            </a:extLst>
          </p:cNvPr>
          <p:cNvSpPr/>
          <p:nvPr userDrawn="1"/>
        </p:nvSpPr>
        <p:spPr>
          <a:xfrm rot="21307773">
            <a:off x="6093733" y="1325815"/>
            <a:ext cx="5107311" cy="4922000"/>
          </a:xfrm>
          <a:custGeom>
            <a:avLst/>
            <a:gdLst>
              <a:gd name="connsiteX0" fmla="*/ 1936250 w 5107311"/>
              <a:gd name="connsiteY0" fmla="*/ 410 h 4922000"/>
              <a:gd name="connsiteX1" fmla="*/ 2033656 w 5107311"/>
              <a:gd name="connsiteY1" fmla="*/ 10147 h 4922000"/>
              <a:gd name="connsiteX2" fmla="*/ 3849046 w 5107311"/>
              <a:gd name="connsiteY2" fmla="*/ 315942 h 4922000"/>
              <a:gd name="connsiteX3" fmla="*/ 4417672 w 5107311"/>
              <a:gd name="connsiteY3" fmla="*/ 785857 h 4922000"/>
              <a:gd name="connsiteX4" fmla="*/ 5060710 w 5107311"/>
              <a:gd name="connsiteY4" fmla="*/ 2508410 h 4922000"/>
              <a:gd name="connsiteX5" fmla="*/ 4937157 w 5107311"/>
              <a:gd name="connsiteY5" fmla="*/ 3236427 h 4922000"/>
              <a:gd name="connsiteX6" fmla="*/ 3766209 w 5107311"/>
              <a:gd name="connsiteY6" fmla="*/ 4654588 h 4922000"/>
              <a:gd name="connsiteX7" fmla="*/ 3072627 w 5107311"/>
              <a:gd name="connsiteY7" fmla="*/ 4911288 h 4922000"/>
              <a:gd name="connsiteX8" fmla="*/ 1258641 w 5107311"/>
              <a:gd name="connsiteY8" fmla="*/ 4606895 h 4922000"/>
              <a:gd name="connsiteX9" fmla="*/ 688611 w 5107311"/>
              <a:gd name="connsiteY9" fmla="*/ 4135578 h 4922000"/>
              <a:gd name="connsiteX10" fmla="*/ 46977 w 5107311"/>
              <a:gd name="connsiteY10" fmla="*/ 2413024 h 4922000"/>
              <a:gd name="connsiteX11" fmla="*/ 169126 w 5107311"/>
              <a:gd name="connsiteY11" fmla="*/ 1685007 h 4922000"/>
              <a:gd name="connsiteX12" fmla="*/ 1341478 w 5107311"/>
              <a:gd name="connsiteY12" fmla="*/ 268249 h 4922000"/>
              <a:gd name="connsiteX13" fmla="*/ 1936250 w 5107311"/>
              <a:gd name="connsiteY13" fmla="*/ 410 h 492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07311" h="4922000">
                <a:moveTo>
                  <a:pt x="1936250" y="410"/>
                </a:moveTo>
                <a:cubicBezTo>
                  <a:pt x="1968655" y="1489"/>
                  <a:pt x="2001188" y="4711"/>
                  <a:pt x="2033656" y="10147"/>
                </a:cubicBezTo>
                <a:cubicBezTo>
                  <a:pt x="3849046" y="315942"/>
                  <a:pt x="3849046" y="315942"/>
                  <a:pt x="3849046" y="315942"/>
                </a:cubicBezTo>
                <a:cubicBezTo>
                  <a:pt x="4108789" y="359427"/>
                  <a:pt x="4326411" y="538976"/>
                  <a:pt x="4417672" y="785857"/>
                </a:cubicBezTo>
                <a:cubicBezTo>
                  <a:pt x="5060710" y="2508410"/>
                  <a:pt x="5060710" y="2508410"/>
                  <a:pt x="5060710" y="2508410"/>
                </a:cubicBezTo>
                <a:cubicBezTo>
                  <a:pt x="5153375" y="2756693"/>
                  <a:pt x="5105639" y="3033031"/>
                  <a:pt x="4937157" y="3236427"/>
                </a:cubicBezTo>
                <a:cubicBezTo>
                  <a:pt x="3766209" y="4654588"/>
                  <a:pt x="3766209" y="4654588"/>
                  <a:pt x="3766209" y="4654588"/>
                </a:cubicBezTo>
                <a:cubicBezTo>
                  <a:pt x="3597728" y="4857984"/>
                  <a:pt x="3333773" y="4956175"/>
                  <a:pt x="3072627" y="4911288"/>
                </a:cubicBezTo>
                <a:cubicBezTo>
                  <a:pt x="1258641" y="4606895"/>
                  <a:pt x="1258641" y="4606895"/>
                  <a:pt x="1258641" y="4606895"/>
                </a:cubicBezTo>
                <a:cubicBezTo>
                  <a:pt x="998898" y="4562008"/>
                  <a:pt x="781276" y="4382458"/>
                  <a:pt x="688611" y="4135578"/>
                </a:cubicBezTo>
                <a:cubicBezTo>
                  <a:pt x="46977" y="2413024"/>
                  <a:pt x="46977" y="2413024"/>
                  <a:pt x="46977" y="2413024"/>
                </a:cubicBezTo>
                <a:cubicBezTo>
                  <a:pt x="-45688" y="2166144"/>
                  <a:pt x="645" y="1888403"/>
                  <a:pt x="169126" y="1685007"/>
                </a:cubicBezTo>
                <a:cubicBezTo>
                  <a:pt x="1341478" y="268249"/>
                  <a:pt x="1341478" y="268249"/>
                  <a:pt x="1341478" y="268249"/>
                </a:cubicBezTo>
                <a:cubicBezTo>
                  <a:pt x="1488899" y="90278"/>
                  <a:pt x="1709417" y="-7146"/>
                  <a:pt x="1936250" y="410"/>
                </a:cubicBezTo>
                <a:close/>
              </a:path>
            </a:pathLst>
          </a:custGeom>
          <a:noFill/>
          <a:ln w="1905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Tree>
    <p:extLst>
      <p:ext uri="{BB962C8B-B14F-4D97-AF65-F5344CB8AC3E}">
        <p14:creationId xmlns:p14="http://schemas.microsoft.com/office/powerpoint/2010/main" val="36310955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5BAF3124-9604-4EEC-9AF3-8EC260732172}" type="datetimeFigureOut">
              <a:rPr lang="zh-CN" altLang="en-US" smtClean="0"/>
              <a:t>2022/8/22</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E19F9A43-1223-40AD-881E-E05905CB7BA8}" type="slidenum">
              <a:rPr lang="zh-CN" altLang="en-US" smtClean="0"/>
              <a:t>‹#›</a:t>
            </a:fld>
            <a:endParaRPr lang="zh-CN" altLang="en-US"/>
          </a:p>
        </p:txBody>
      </p:sp>
    </p:spTree>
    <p:extLst>
      <p:ext uri="{BB962C8B-B14F-4D97-AF65-F5344CB8AC3E}">
        <p14:creationId xmlns:p14="http://schemas.microsoft.com/office/powerpoint/2010/main" val="4067126115"/>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userDrawn="1">
  <p:cSld name="节标题">
    <p:spTree>
      <p:nvGrpSpPr>
        <p:cNvPr id="1" name=""/>
        <p:cNvGrpSpPr/>
        <p:nvPr/>
      </p:nvGrpSpPr>
      <p:grpSpPr>
        <a:xfrm>
          <a:off x="0" y="0"/>
          <a:ext cx="0" cy="0"/>
          <a:chOff x="0" y="0"/>
          <a:chExt cx="0" cy="0"/>
        </a:xfrm>
      </p:grpSpPr>
      <p:sp>
        <p:nvSpPr>
          <p:cNvPr id="20" name="标题 1"/>
          <p:cNvSpPr>
            <a:spLocks noGrp="1"/>
          </p:cNvSpPr>
          <p:nvPr userDrawn="1">
            <p:ph type="title"/>
          </p:nvPr>
        </p:nvSpPr>
        <p:spPr>
          <a:xfrm>
            <a:off x="675698" y="2657929"/>
            <a:ext cx="5419185" cy="895350"/>
          </a:xfrm>
        </p:spPr>
        <p:txBody>
          <a:bodyPr anchor="b">
            <a:normAutofit/>
          </a:bodyPr>
          <a:lstStyle>
            <a:lvl1pPr algn="l">
              <a:defRPr sz="2400" b="1">
                <a:solidFill>
                  <a:schemeClr val="tx1"/>
                </a:solidFill>
              </a:defRPr>
            </a:lvl1pPr>
          </a:lstStyle>
          <a:p>
            <a:r>
              <a:rPr lang="en-US" dirty="0"/>
              <a:t>Click to edit Master title style</a:t>
            </a:r>
            <a:endParaRPr lang="zh-CN" altLang="en-US" dirty="0"/>
          </a:p>
        </p:txBody>
      </p:sp>
      <p:sp>
        <p:nvSpPr>
          <p:cNvPr id="21" name="文本占位符 2"/>
          <p:cNvSpPr>
            <a:spLocks noGrp="1"/>
          </p:cNvSpPr>
          <p:nvPr userDrawn="1">
            <p:ph type="body" idx="1"/>
          </p:nvPr>
        </p:nvSpPr>
        <p:spPr>
          <a:xfrm>
            <a:off x="676814" y="3553279"/>
            <a:ext cx="5419185" cy="1015623"/>
          </a:xfrm>
        </p:spPr>
        <p:txBody>
          <a:bodyPr anchor="t">
            <a:normAutofit/>
          </a:bodyPr>
          <a:lstStyle>
            <a:lvl1pPr marL="0" indent="0" algn="l">
              <a:lnSpc>
                <a:spcPct val="100000"/>
              </a:lnSpc>
              <a:buNone/>
              <a:defRPr sz="11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grpSp>
        <p:nvGrpSpPr>
          <p:cNvPr id="2" name="组合 1">
            <a:extLst>
              <a:ext uri="{FF2B5EF4-FFF2-40B4-BE49-F238E27FC236}">
                <a16:creationId xmlns:a16="http://schemas.microsoft.com/office/drawing/2014/main" id="{44B0998D-7C5D-4591-9825-B0A33EE6A5A2}"/>
              </a:ext>
            </a:extLst>
          </p:cNvPr>
          <p:cNvGrpSpPr/>
          <p:nvPr userDrawn="1"/>
        </p:nvGrpSpPr>
        <p:grpSpPr>
          <a:xfrm>
            <a:off x="6808212" y="1334983"/>
            <a:ext cx="4526976" cy="4436591"/>
            <a:chOff x="5068052" y="399446"/>
            <a:chExt cx="6281650" cy="6156231"/>
          </a:xfrm>
        </p:grpSpPr>
        <p:sp>
          <p:nvSpPr>
            <p:cNvPr id="4" name="Freeform 6">
              <a:extLst>
                <a:ext uri="{FF2B5EF4-FFF2-40B4-BE49-F238E27FC236}">
                  <a16:creationId xmlns:a16="http://schemas.microsoft.com/office/drawing/2014/main" id="{286BC318-C9C2-4BA5-A517-EF368EC15B14}"/>
                </a:ext>
              </a:extLst>
            </p:cNvPr>
            <p:cNvSpPr>
              <a:spLocks/>
            </p:cNvSpPr>
            <p:nvPr userDrawn="1"/>
          </p:nvSpPr>
          <p:spPr bwMode="auto">
            <a:xfrm>
              <a:off x="5692629" y="399446"/>
              <a:ext cx="1756376" cy="1759953"/>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5" name="Freeform 6">
              <a:extLst>
                <a:ext uri="{FF2B5EF4-FFF2-40B4-BE49-F238E27FC236}">
                  <a16:creationId xmlns:a16="http://schemas.microsoft.com/office/drawing/2014/main" id="{53B603EE-C611-4AC1-947C-CD9DCA425200}"/>
                </a:ext>
              </a:extLst>
            </p:cNvPr>
            <p:cNvSpPr>
              <a:spLocks/>
            </p:cNvSpPr>
            <p:nvPr userDrawn="1"/>
          </p:nvSpPr>
          <p:spPr bwMode="auto">
            <a:xfrm>
              <a:off x="5861802" y="501061"/>
              <a:ext cx="1418030" cy="1420918"/>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solidFill>
            <a:ln>
              <a:noFill/>
            </a:ln>
            <a:effectLst>
              <a:outerShdw blurRad="190500" dist="228600" dir="2700000" algn="ctr" rotWithShape="0">
                <a:srgbClr val="000000">
                  <a:alpha val="3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6" name="Freeform 7">
              <a:extLst>
                <a:ext uri="{FF2B5EF4-FFF2-40B4-BE49-F238E27FC236}">
                  <a16:creationId xmlns:a16="http://schemas.microsoft.com/office/drawing/2014/main" id="{6D2A3D8C-93CB-4009-AEE5-B8CFF7AEBF66}"/>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7" name="Freeform 7_1">
              <a:extLst>
                <a:ext uri="{FF2B5EF4-FFF2-40B4-BE49-F238E27FC236}">
                  <a16:creationId xmlns:a16="http://schemas.microsoft.com/office/drawing/2014/main" id="{867F01D7-2CFE-4E1D-ACC3-4495C10DC6B4}"/>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8" name="Freeform 7_2">
              <a:extLst>
                <a:ext uri="{FF2B5EF4-FFF2-40B4-BE49-F238E27FC236}">
                  <a16:creationId xmlns:a16="http://schemas.microsoft.com/office/drawing/2014/main" id="{D5CB9934-F146-4E1A-A379-67DB1D095AEF}"/>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9" name="Freeform 7_1_1">
              <a:extLst>
                <a:ext uri="{FF2B5EF4-FFF2-40B4-BE49-F238E27FC236}">
                  <a16:creationId xmlns:a16="http://schemas.microsoft.com/office/drawing/2014/main" id="{37B1CC8B-E7F2-463E-9D64-0641792071F5}"/>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accent6">
                <a:lumMod val="20000"/>
                <a:lumOff val="80000"/>
              </a:schemeClr>
            </a:solidFill>
            <a:ln>
              <a:noFill/>
            </a:ln>
            <a:effectLst>
              <a:outerShdw blurRad="190500" dist="228600" dir="2700000" algn="ctr" rotWithShape="0">
                <a:srgbClr val="000000">
                  <a:alpha val="3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0" name="任意多边形: 形状 9">
              <a:extLst>
                <a:ext uri="{FF2B5EF4-FFF2-40B4-BE49-F238E27FC236}">
                  <a16:creationId xmlns:a16="http://schemas.microsoft.com/office/drawing/2014/main" id="{0E5FC2D6-2D5D-4E1C-A096-7379687C0272}"/>
                </a:ext>
              </a:extLst>
            </p:cNvPr>
            <p:cNvSpPr/>
            <p:nvPr userDrawn="1"/>
          </p:nvSpPr>
          <p:spPr>
            <a:xfrm>
              <a:off x="6242391" y="1432915"/>
              <a:ext cx="5107311" cy="4922000"/>
            </a:xfrm>
            <a:custGeom>
              <a:avLst/>
              <a:gdLst>
                <a:gd name="connsiteX0" fmla="*/ 1936250 w 5107311"/>
                <a:gd name="connsiteY0" fmla="*/ 410 h 4922000"/>
                <a:gd name="connsiteX1" fmla="*/ 2033656 w 5107311"/>
                <a:gd name="connsiteY1" fmla="*/ 10147 h 4922000"/>
                <a:gd name="connsiteX2" fmla="*/ 3849046 w 5107311"/>
                <a:gd name="connsiteY2" fmla="*/ 315942 h 4922000"/>
                <a:gd name="connsiteX3" fmla="*/ 4417672 w 5107311"/>
                <a:gd name="connsiteY3" fmla="*/ 785857 h 4922000"/>
                <a:gd name="connsiteX4" fmla="*/ 5060710 w 5107311"/>
                <a:gd name="connsiteY4" fmla="*/ 2508410 h 4922000"/>
                <a:gd name="connsiteX5" fmla="*/ 4937157 w 5107311"/>
                <a:gd name="connsiteY5" fmla="*/ 3236427 h 4922000"/>
                <a:gd name="connsiteX6" fmla="*/ 3766209 w 5107311"/>
                <a:gd name="connsiteY6" fmla="*/ 4654588 h 4922000"/>
                <a:gd name="connsiteX7" fmla="*/ 3072627 w 5107311"/>
                <a:gd name="connsiteY7" fmla="*/ 4911288 h 4922000"/>
                <a:gd name="connsiteX8" fmla="*/ 1258641 w 5107311"/>
                <a:gd name="connsiteY8" fmla="*/ 4606895 h 4922000"/>
                <a:gd name="connsiteX9" fmla="*/ 688611 w 5107311"/>
                <a:gd name="connsiteY9" fmla="*/ 4135578 h 4922000"/>
                <a:gd name="connsiteX10" fmla="*/ 46977 w 5107311"/>
                <a:gd name="connsiteY10" fmla="*/ 2413024 h 4922000"/>
                <a:gd name="connsiteX11" fmla="*/ 169126 w 5107311"/>
                <a:gd name="connsiteY11" fmla="*/ 1685007 h 4922000"/>
                <a:gd name="connsiteX12" fmla="*/ 1341478 w 5107311"/>
                <a:gd name="connsiteY12" fmla="*/ 268249 h 4922000"/>
                <a:gd name="connsiteX13" fmla="*/ 1936250 w 5107311"/>
                <a:gd name="connsiteY13" fmla="*/ 410 h 492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07311" h="4922000">
                  <a:moveTo>
                    <a:pt x="1936250" y="410"/>
                  </a:moveTo>
                  <a:cubicBezTo>
                    <a:pt x="1968655" y="1489"/>
                    <a:pt x="2001188" y="4711"/>
                    <a:pt x="2033656" y="10147"/>
                  </a:cubicBezTo>
                  <a:cubicBezTo>
                    <a:pt x="3849046" y="315942"/>
                    <a:pt x="3849046" y="315942"/>
                    <a:pt x="3849046" y="315942"/>
                  </a:cubicBezTo>
                  <a:cubicBezTo>
                    <a:pt x="4108789" y="359427"/>
                    <a:pt x="4326411" y="538976"/>
                    <a:pt x="4417672" y="785857"/>
                  </a:cubicBezTo>
                  <a:cubicBezTo>
                    <a:pt x="5060710" y="2508410"/>
                    <a:pt x="5060710" y="2508410"/>
                    <a:pt x="5060710" y="2508410"/>
                  </a:cubicBezTo>
                  <a:cubicBezTo>
                    <a:pt x="5153375" y="2756693"/>
                    <a:pt x="5105639" y="3033031"/>
                    <a:pt x="4937157" y="3236427"/>
                  </a:cubicBezTo>
                  <a:cubicBezTo>
                    <a:pt x="3766209" y="4654588"/>
                    <a:pt x="3766209" y="4654588"/>
                    <a:pt x="3766209" y="4654588"/>
                  </a:cubicBezTo>
                  <a:cubicBezTo>
                    <a:pt x="3597728" y="4857984"/>
                    <a:pt x="3333773" y="4956175"/>
                    <a:pt x="3072627" y="4911288"/>
                  </a:cubicBezTo>
                  <a:cubicBezTo>
                    <a:pt x="1258641" y="4606895"/>
                    <a:pt x="1258641" y="4606895"/>
                    <a:pt x="1258641" y="4606895"/>
                  </a:cubicBezTo>
                  <a:cubicBezTo>
                    <a:pt x="998898" y="4562008"/>
                    <a:pt x="781276" y="4382458"/>
                    <a:pt x="688611" y="4135578"/>
                  </a:cubicBezTo>
                  <a:cubicBezTo>
                    <a:pt x="46977" y="2413024"/>
                    <a:pt x="46977" y="2413024"/>
                    <a:pt x="46977" y="2413024"/>
                  </a:cubicBezTo>
                  <a:cubicBezTo>
                    <a:pt x="-45688" y="2166144"/>
                    <a:pt x="645" y="1888403"/>
                    <a:pt x="169126" y="1685007"/>
                  </a:cubicBezTo>
                  <a:cubicBezTo>
                    <a:pt x="1341478" y="268249"/>
                    <a:pt x="1341478" y="268249"/>
                    <a:pt x="1341478" y="268249"/>
                  </a:cubicBezTo>
                  <a:cubicBezTo>
                    <a:pt x="1488899" y="90278"/>
                    <a:pt x="1709417" y="-7146"/>
                    <a:pt x="1936250" y="410"/>
                  </a:cubicBezTo>
                  <a:close/>
                </a:path>
              </a:pathLst>
            </a:custGeom>
            <a:solidFill>
              <a:schemeClr val="accent1">
                <a:lumMod val="60000"/>
                <a:lumOff val="40000"/>
              </a:schemeClr>
            </a:solidFill>
            <a:ln>
              <a:noFill/>
            </a:ln>
            <a:effectLst>
              <a:outerShdw blurRad="190500" dist="228600" dir="2700000" algn="ctr"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1" name="Freeform 6">
              <a:extLst>
                <a:ext uri="{FF2B5EF4-FFF2-40B4-BE49-F238E27FC236}">
                  <a16:creationId xmlns:a16="http://schemas.microsoft.com/office/drawing/2014/main" id="{248962E3-339B-42EA-BC27-A95955D25078}"/>
                </a:ext>
              </a:extLst>
            </p:cNvPr>
            <p:cNvSpPr>
              <a:spLocks/>
            </p:cNvSpPr>
            <p:nvPr userDrawn="1"/>
          </p:nvSpPr>
          <p:spPr bwMode="auto">
            <a:xfrm rot="21126620">
              <a:off x="10077949" y="4871851"/>
              <a:ext cx="1104218" cy="1106467"/>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alpha val="27000"/>
              </a:srgbClr>
            </a:solidFill>
            <a:ln>
              <a:noFill/>
            </a:ln>
            <a:effectLst>
              <a:outerShdw blurRad="190500" dist="228600" dir="2700000" algn="ctr" rotWithShape="0">
                <a:srgbClr val="000000">
                  <a:alpha val="3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grpSp>
    </p:spTree>
    <p:extLst>
      <p:ext uri="{BB962C8B-B14F-4D97-AF65-F5344CB8AC3E}">
        <p14:creationId xmlns:p14="http://schemas.microsoft.com/office/powerpoint/2010/main" val="39148912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9888B6D7-9D3F-49D7-BACE-73A9D1149A74}"/>
              </a:ext>
            </a:extLst>
          </p:cNvPr>
          <p:cNvSpPr>
            <a:spLocks noGrp="1"/>
          </p:cNvSpPr>
          <p:nvPr>
            <p:ph type="dt" sz="half" idx="10"/>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6489D9C7-5DC6-4263-87FF-7C99F6FB63C3}" type="datetime1">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ctr" defTabSz="914400" rtl="0" eaLnBrk="1" fontAlgn="auto" latinLnBrk="0" hangingPunct="1">
                <a:lnSpc>
                  <a:spcPct val="100000"/>
                </a:lnSpc>
                <a:spcBef>
                  <a:spcPts val="0"/>
                </a:spcBef>
                <a:spcAft>
                  <a:spcPts val="0"/>
                </a:spcAft>
                <a:buClrTx/>
                <a:buSzTx/>
                <a:buFontTx/>
                <a:buNone/>
                <a:tabLst/>
                <a:defRPr/>
              </a:pPr>
              <a:t>2022/8/22</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4" name="页脚占位符 3">
            <a:extLst>
              <a:ext uri="{FF2B5EF4-FFF2-40B4-BE49-F238E27FC236}">
                <a16:creationId xmlns:a16="http://schemas.microsoft.com/office/drawing/2014/main" id="{7AC997A4-1DD8-4731-B9FD-42398A20FF85}"/>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srgbClr val="000000">
                    <a:lumMod val="50000"/>
                    <a:lumOff val="50000"/>
                  </a:srgbClr>
                </a:solidFill>
                <a:effectLst/>
                <a:uLnTx/>
                <a:uFillTx/>
                <a:latin typeface="Arial"/>
                <a:ea typeface="微软雅黑"/>
                <a:cs typeface="+mn-cs"/>
              </a:rPr>
              <a:t>www.islide.cc</a:t>
            </a:r>
            <a:endParaRPr kumimoji="0" lang="zh-CN" altLang="en-US" sz="1000" b="0" i="0" u="none" strike="noStrike" kern="1200" cap="none" spc="0" normalizeH="0" baseline="0" noProof="0" dirty="0">
              <a:ln>
                <a:noFill/>
              </a:ln>
              <a:solidFill>
                <a:srgbClr val="000000">
                  <a:lumMod val="50000"/>
                  <a:lumOff val="50000"/>
                </a:srgbClr>
              </a:solidFill>
              <a:effectLst/>
              <a:uLnTx/>
              <a:uFillTx/>
              <a:latin typeface="Arial"/>
              <a:ea typeface="微软雅黑"/>
              <a:cs typeface="+mn-cs"/>
            </a:endParaRPr>
          </a:p>
        </p:txBody>
      </p:sp>
      <p:sp>
        <p:nvSpPr>
          <p:cNvPr id="5" name="灯片编号占位符 4">
            <a:extLst>
              <a:ext uri="{FF2B5EF4-FFF2-40B4-BE49-F238E27FC236}">
                <a16:creationId xmlns:a16="http://schemas.microsoft.com/office/drawing/2014/main" id="{DBA9825E-1876-42AD-ABCF-E0E100F351C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DD3DB80-B894-403A-B48E-6FDC1A72010E}" type="slidenum">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6" name="标题 5">
            <a:extLst>
              <a:ext uri="{FF2B5EF4-FFF2-40B4-BE49-F238E27FC236}">
                <a16:creationId xmlns:a16="http://schemas.microsoft.com/office/drawing/2014/main" id="{D124F9DB-C87A-423F-9657-38C7A2901430}"/>
              </a:ext>
            </a:extLst>
          </p:cNvPr>
          <p:cNvSpPr>
            <a:spLocks noGrp="1"/>
          </p:cNvSpPr>
          <p:nvPr>
            <p:ph type="title" hasCustomPrompt="1"/>
          </p:nvPr>
        </p:nvSpPr>
        <p:spPr/>
        <p:txBody>
          <a:bodyPr/>
          <a:lstStyle>
            <a:lvl1pPr>
              <a:defRPr/>
            </a:lvl1pPr>
          </a:lstStyle>
          <a:p>
            <a:r>
              <a:rPr lang="en-US" altLang="zh-CN" dirty="0"/>
              <a:t>Click to edit Master title style</a:t>
            </a:r>
            <a:endParaRPr lang="zh-CN" altLang="en-US" dirty="0"/>
          </a:p>
        </p:txBody>
      </p:sp>
      <p:sp>
        <p:nvSpPr>
          <p:cNvPr id="8" name="内容占位符 7">
            <a:extLst>
              <a:ext uri="{FF2B5EF4-FFF2-40B4-BE49-F238E27FC236}">
                <a16:creationId xmlns:a16="http://schemas.microsoft.com/office/drawing/2014/main" id="{2070191C-4093-409C-8FD5-7369A79637AD}"/>
              </a:ext>
            </a:extLst>
          </p:cNvPr>
          <p:cNvSpPr>
            <a:spLocks noGrp="1"/>
          </p:cNvSpPr>
          <p:nvPr>
            <p:ph sz="quarter" idx="13" hasCustomPrompt="1"/>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extLst>
      <p:ext uri="{BB962C8B-B14F-4D97-AF65-F5344CB8AC3E}">
        <p14:creationId xmlns:p14="http://schemas.microsoft.com/office/powerpoint/2010/main" val="1101749838"/>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C7A1C-3684-4AAF-A408-C63B6CB64104}"/>
              </a:ext>
            </a:extLst>
          </p:cNvPr>
          <p:cNvSpPr>
            <a:spLocks noGrp="1"/>
          </p:cNvSpPr>
          <p:nvPr>
            <p:ph type="title" hasCustomPrompt="1"/>
          </p:nvPr>
        </p:nvSpPr>
        <p:spPr/>
        <p:txBody>
          <a:bodyPr/>
          <a:lstStyle>
            <a:lvl1pPr>
              <a:defRPr/>
            </a:lvl1pPr>
          </a:lstStyle>
          <a:p>
            <a:r>
              <a:rPr lang="en-US" altLang="zh-CN" dirty="0"/>
              <a:t>Click to edit Master title style</a:t>
            </a:r>
            <a:endParaRPr lang="en-US" dirty="0"/>
          </a:p>
        </p:txBody>
      </p:sp>
      <p:sp>
        <p:nvSpPr>
          <p:cNvPr id="3" name="Date Placeholder 2">
            <a:extLst>
              <a:ext uri="{FF2B5EF4-FFF2-40B4-BE49-F238E27FC236}">
                <a16:creationId xmlns:a16="http://schemas.microsoft.com/office/drawing/2014/main" id="{8986EA5F-D77D-4318-90E9-C04AA8ADC0D1}"/>
              </a:ext>
            </a:extLst>
          </p:cNvPr>
          <p:cNvSpPr>
            <a:spLocks noGrp="1"/>
          </p:cNvSpPr>
          <p:nvPr>
            <p:ph type="dt" sz="half" idx="10"/>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6489D9C7-5DC6-4263-87FF-7C99F6FB63C3}" type="datetime1">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ctr" defTabSz="914400" rtl="0" eaLnBrk="1" fontAlgn="auto" latinLnBrk="0" hangingPunct="1">
                <a:lnSpc>
                  <a:spcPct val="100000"/>
                </a:lnSpc>
                <a:spcBef>
                  <a:spcPts val="0"/>
                </a:spcBef>
                <a:spcAft>
                  <a:spcPts val="0"/>
                </a:spcAft>
                <a:buClrTx/>
                <a:buSzTx/>
                <a:buFontTx/>
                <a:buNone/>
                <a:tabLst/>
                <a:defRPr/>
              </a:pPr>
              <a:t>2022/8/22</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4" name="Footer Placeholder 3">
            <a:extLst>
              <a:ext uri="{FF2B5EF4-FFF2-40B4-BE49-F238E27FC236}">
                <a16:creationId xmlns:a16="http://schemas.microsoft.com/office/drawing/2014/main" id="{00832621-D9D9-445E-BFF9-F8348FA1E262}"/>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a:ln>
                  <a:noFill/>
                </a:ln>
                <a:solidFill>
                  <a:srgbClr val="000000">
                    <a:lumMod val="50000"/>
                    <a:lumOff val="50000"/>
                  </a:srgbClr>
                </a:solidFill>
                <a:effectLst/>
                <a:uLnTx/>
                <a:uFillTx/>
                <a:latin typeface="Arial"/>
                <a:ea typeface="微软雅黑"/>
                <a:cs typeface="+mn-cs"/>
              </a:rPr>
              <a:t>www.islide.cc</a:t>
            </a:r>
            <a:endParaRPr kumimoji="0" lang="zh-CN" altLang="en-US" sz="1000" b="0" i="0" u="none" strike="noStrike" kern="1200" cap="none" spc="0" normalizeH="0" baseline="0" noProof="0" dirty="0">
              <a:ln>
                <a:noFill/>
              </a:ln>
              <a:solidFill>
                <a:srgbClr val="000000">
                  <a:lumMod val="50000"/>
                  <a:lumOff val="50000"/>
                </a:srgbClr>
              </a:solidFill>
              <a:effectLst/>
              <a:uLnTx/>
              <a:uFillTx/>
              <a:latin typeface="Arial"/>
              <a:ea typeface="微软雅黑"/>
              <a:cs typeface="+mn-cs"/>
            </a:endParaRPr>
          </a:p>
        </p:txBody>
      </p:sp>
      <p:sp>
        <p:nvSpPr>
          <p:cNvPr id="5" name="Slide Number Placeholder 4">
            <a:extLst>
              <a:ext uri="{FF2B5EF4-FFF2-40B4-BE49-F238E27FC236}">
                <a16:creationId xmlns:a16="http://schemas.microsoft.com/office/drawing/2014/main" id="{8371151B-F790-4A9F-962F-B8718A9560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DD3DB80-B894-403A-B48E-6FDC1A72010E}" type="slidenum">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Tree>
    <p:extLst>
      <p:ext uri="{BB962C8B-B14F-4D97-AF65-F5344CB8AC3E}">
        <p14:creationId xmlns:p14="http://schemas.microsoft.com/office/powerpoint/2010/main" val="1015731401"/>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582780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sp>
        <p:nvSpPr>
          <p:cNvPr id="13" name="标题 1"/>
          <p:cNvSpPr>
            <a:spLocks noGrp="1"/>
          </p:cNvSpPr>
          <p:nvPr userDrawn="1">
            <p:ph type="ctrTitle" hasCustomPrompt="1"/>
          </p:nvPr>
        </p:nvSpPr>
        <p:spPr>
          <a:xfrm>
            <a:off x="669924" y="1135063"/>
            <a:ext cx="5426076" cy="1621509"/>
          </a:xfr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5" name="文本占位符 62"/>
          <p:cNvSpPr>
            <a:spLocks noGrp="1"/>
          </p:cNvSpPr>
          <p:nvPr userDrawn="1">
            <p:ph type="body" sz="quarter" idx="18" hasCustomPrompt="1"/>
          </p:nvPr>
        </p:nvSpPr>
        <p:spPr>
          <a:xfrm>
            <a:off x="669924" y="3441299"/>
            <a:ext cx="5426076" cy="310871"/>
          </a:xfrm>
        </p:spPr>
        <p:txBody>
          <a:bodyPr vert="horz" lIns="91440" tIns="45720" rIns="91440" bIns="45720" rtlCol="0">
            <a:normAutofit/>
          </a:bodyPr>
          <a:lstStyle>
            <a:lvl1pPr marL="0" indent="0" algn="l">
              <a:buNone/>
              <a:defRPr lang="zh-CN" altLang="en-US" sz="15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6" name="文本占位符 13">
            <a:extLst>
              <a:ext uri="{FF2B5EF4-FFF2-40B4-BE49-F238E27FC236}">
                <a16:creationId xmlns:a16="http://schemas.microsoft.com/office/drawing/2014/main" id="{05EBDA4F-7210-4CAE-8333-80DB24212E78}"/>
              </a:ext>
            </a:extLst>
          </p:cNvPr>
          <p:cNvSpPr>
            <a:spLocks noGrp="1"/>
          </p:cNvSpPr>
          <p:nvPr>
            <p:ph type="body" sz="quarter" idx="10" hasCustomPrompt="1"/>
          </p:nvPr>
        </p:nvSpPr>
        <p:spPr>
          <a:xfrm>
            <a:off x="669925" y="3145028"/>
            <a:ext cx="5426076" cy="296271"/>
          </a:xfrm>
        </p:spPr>
        <p:txBody>
          <a:bodyPr vert="horz" anchor="ctr">
            <a:noAutofit/>
          </a:bodyPr>
          <a:lstStyle>
            <a:lvl1pPr marL="0" indent="0" algn="l">
              <a:buNone/>
              <a:defRPr sz="1500" b="0">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grpSp>
        <p:nvGrpSpPr>
          <p:cNvPr id="5" name="组合 4">
            <a:extLst>
              <a:ext uri="{FF2B5EF4-FFF2-40B4-BE49-F238E27FC236}">
                <a16:creationId xmlns:a16="http://schemas.microsoft.com/office/drawing/2014/main" id="{628A9844-4938-4D41-BCF2-DC9B30EA972E}"/>
              </a:ext>
            </a:extLst>
          </p:cNvPr>
          <p:cNvGrpSpPr/>
          <p:nvPr userDrawn="1"/>
        </p:nvGrpSpPr>
        <p:grpSpPr>
          <a:xfrm>
            <a:off x="6808212" y="1334983"/>
            <a:ext cx="4526976" cy="4436591"/>
            <a:chOff x="5068052" y="399446"/>
            <a:chExt cx="6281650" cy="6156231"/>
          </a:xfrm>
        </p:grpSpPr>
        <p:sp>
          <p:nvSpPr>
            <p:cNvPr id="7" name="Freeform 6">
              <a:extLst>
                <a:ext uri="{FF2B5EF4-FFF2-40B4-BE49-F238E27FC236}">
                  <a16:creationId xmlns:a16="http://schemas.microsoft.com/office/drawing/2014/main" id="{F9092DC2-AC97-4943-8083-99C4F0854EE3}"/>
                </a:ext>
              </a:extLst>
            </p:cNvPr>
            <p:cNvSpPr>
              <a:spLocks/>
            </p:cNvSpPr>
            <p:nvPr userDrawn="1"/>
          </p:nvSpPr>
          <p:spPr bwMode="auto">
            <a:xfrm>
              <a:off x="5692629" y="399446"/>
              <a:ext cx="1756376" cy="1759953"/>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8" name="Freeform 6">
              <a:extLst>
                <a:ext uri="{FF2B5EF4-FFF2-40B4-BE49-F238E27FC236}">
                  <a16:creationId xmlns:a16="http://schemas.microsoft.com/office/drawing/2014/main" id="{F4B7142D-6217-4592-BFA7-292A2B2B4C43}"/>
                </a:ext>
              </a:extLst>
            </p:cNvPr>
            <p:cNvSpPr>
              <a:spLocks/>
            </p:cNvSpPr>
            <p:nvPr userDrawn="1"/>
          </p:nvSpPr>
          <p:spPr bwMode="auto">
            <a:xfrm>
              <a:off x="5861802" y="501061"/>
              <a:ext cx="1418030" cy="1420918"/>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9" name="Freeform 7">
              <a:extLst>
                <a:ext uri="{FF2B5EF4-FFF2-40B4-BE49-F238E27FC236}">
                  <a16:creationId xmlns:a16="http://schemas.microsoft.com/office/drawing/2014/main" id="{12F023A6-3E5D-41C6-9B09-763F98E89849}"/>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0" name="Freeform 7_1">
              <a:extLst>
                <a:ext uri="{FF2B5EF4-FFF2-40B4-BE49-F238E27FC236}">
                  <a16:creationId xmlns:a16="http://schemas.microsoft.com/office/drawing/2014/main" id="{5C0711B5-4C92-4265-AF17-51462D0E0019}"/>
                </a:ext>
              </a:extLst>
            </p:cNvPr>
            <p:cNvSpPr>
              <a:spLocks/>
            </p:cNvSpPr>
            <p:nvPr userDrawn="1"/>
          </p:nvSpPr>
          <p:spPr bwMode="auto">
            <a:xfrm>
              <a:off x="5068052" y="5004689"/>
              <a:ext cx="1587500" cy="1550988"/>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1" name="Freeform 7_2">
              <a:extLst>
                <a:ext uri="{FF2B5EF4-FFF2-40B4-BE49-F238E27FC236}">
                  <a16:creationId xmlns:a16="http://schemas.microsoft.com/office/drawing/2014/main" id="{533BFD4D-ED31-4AA6-A94A-C75BF0834C21}"/>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2" name="Freeform 7_1_1">
              <a:extLst>
                <a:ext uri="{FF2B5EF4-FFF2-40B4-BE49-F238E27FC236}">
                  <a16:creationId xmlns:a16="http://schemas.microsoft.com/office/drawing/2014/main" id="{E82F8C5D-D6E3-4DCE-B80E-E80FAA84FEB4}"/>
                </a:ext>
              </a:extLst>
            </p:cNvPr>
            <p:cNvSpPr>
              <a:spLocks/>
            </p:cNvSpPr>
            <p:nvPr userDrawn="1"/>
          </p:nvSpPr>
          <p:spPr bwMode="auto">
            <a:xfrm>
              <a:off x="5163919" y="5098351"/>
              <a:ext cx="1395766" cy="1363664"/>
            </a:xfrm>
            <a:custGeom>
              <a:avLst/>
              <a:gdLst>
                <a:gd name="T0" fmla="*/ 142 w 1130"/>
                <a:gd name="T1" fmla="*/ 901 h 1106"/>
                <a:gd name="T2" fmla="*/ 18 w 1130"/>
                <a:gd name="T3" fmla="*/ 517 h 1106"/>
                <a:gd name="T4" fmla="*/ 51 w 1130"/>
                <a:gd name="T5" fmla="*/ 361 h 1106"/>
                <a:gd name="T6" fmla="*/ 322 w 1130"/>
                <a:gd name="T7" fmla="*/ 61 h 1106"/>
                <a:gd name="T8" fmla="*/ 475 w 1130"/>
                <a:gd name="T9" fmla="*/ 12 h 1106"/>
                <a:gd name="T10" fmla="*/ 869 w 1130"/>
                <a:gd name="T11" fmla="*/ 97 h 1106"/>
                <a:gd name="T12" fmla="*/ 988 w 1130"/>
                <a:gd name="T13" fmla="*/ 204 h 1106"/>
                <a:gd name="T14" fmla="*/ 1112 w 1130"/>
                <a:gd name="T15" fmla="*/ 588 h 1106"/>
                <a:gd name="T16" fmla="*/ 1078 w 1130"/>
                <a:gd name="T17" fmla="*/ 745 h 1106"/>
                <a:gd name="T18" fmla="*/ 808 w 1130"/>
                <a:gd name="T19" fmla="*/ 1045 h 1106"/>
                <a:gd name="T20" fmla="*/ 655 w 1130"/>
                <a:gd name="T21" fmla="*/ 1094 h 1106"/>
                <a:gd name="T22" fmla="*/ 261 w 1130"/>
                <a:gd name="T23" fmla="*/ 1009 h 1106"/>
                <a:gd name="T24" fmla="*/ 142 w 1130"/>
                <a:gd name="T25" fmla="*/ 901 h 1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0" h="1106">
                  <a:moveTo>
                    <a:pt x="142" y="901"/>
                  </a:moveTo>
                  <a:cubicBezTo>
                    <a:pt x="18" y="517"/>
                    <a:pt x="18" y="517"/>
                    <a:pt x="18" y="517"/>
                  </a:cubicBezTo>
                  <a:cubicBezTo>
                    <a:pt x="0" y="463"/>
                    <a:pt x="13" y="403"/>
                    <a:pt x="51" y="361"/>
                  </a:cubicBezTo>
                  <a:cubicBezTo>
                    <a:pt x="322" y="61"/>
                    <a:pt x="322" y="61"/>
                    <a:pt x="322" y="61"/>
                  </a:cubicBezTo>
                  <a:cubicBezTo>
                    <a:pt x="361" y="19"/>
                    <a:pt x="419" y="0"/>
                    <a:pt x="475" y="12"/>
                  </a:cubicBezTo>
                  <a:cubicBezTo>
                    <a:pt x="869" y="97"/>
                    <a:pt x="869" y="97"/>
                    <a:pt x="869" y="97"/>
                  </a:cubicBezTo>
                  <a:cubicBezTo>
                    <a:pt x="925" y="109"/>
                    <a:pt x="971" y="150"/>
                    <a:pt x="988" y="204"/>
                  </a:cubicBezTo>
                  <a:cubicBezTo>
                    <a:pt x="1112" y="588"/>
                    <a:pt x="1112" y="588"/>
                    <a:pt x="1112" y="588"/>
                  </a:cubicBezTo>
                  <a:cubicBezTo>
                    <a:pt x="1130" y="643"/>
                    <a:pt x="1117" y="703"/>
                    <a:pt x="1078" y="745"/>
                  </a:cubicBezTo>
                  <a:cubicBezTo>
                    <a:pt x="808" y="1045"/>
                    <a:pt x="808" y="1045"/>
                    <a:pt x="808" y="1045"/>
                  </a:cubicBezTo>
                  <a:cubicBezTo>
                    <a:pt x="769" y="1087"/>
                    <a:pt x="711" y="1106"/>
                    <a:pt x="655" y="1094"/>
                  </a:cubicBezTo>
                  <a:cubicBezTo>
                    <a:pt x="261" y="1009"/>
                    <a:pt x="261" y="1009"/>
                    <a:pt x="261" y="1009"/>
                  </a:cubicBezTo>
                  <a:cubicBezTo>
                    <a:pt x="205" y="997"/>
                    <a:pt x="159" y="956"/>
                    <a:pt x="142" y="901"/>
                  </a:cubicBezTo>
                  <a:close/>
                </a:path>
              </a:pathLst>
            </a:custGeom>
            <a:solidFill>
              <a:schemeClr val="accent6">
                <a:lumMod val="20000"/>
                <a:lumOff val="8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sp>
          <p:nvSpPr>
            <p:cNvPr id="14" name="任意多边形: 形状 13">
              <a:extLst>
                <a:ext uri="{FF2B5EF4-FFF2-40B4-BE49-F238E27FC236}">
                  <a16:creationId xmlns:a16="http://schemas.microsoft.com/office/drawing/2014/main" id="{2EDF24DD-17A9-4C0D-AFE4-3D52367C1535}"/>
                </a:ext>
              </a:extLst>
            </p:cNvPr>
            <p:cNvSpPr/>
            <p:nvPr userDrawn="1"/>
          </p:nvSpPr>
          <p:spPr>
            <a:xfrm>
              <a:off x="6242391" y="1432915"/>
              <a:ext cx="5107311" cy="4922000"/>
            </a:xfrm>
            <a:custGeom>
              <a:avLst/>
              <a:gdLst>
                <a:gd name="connsiteX0" fmla="*/ 1936250 w 5107311"/>
                <a:gd name="connsiteY0" fmla="*/ 410 h 4922000"/>
                <a:gd name="connsiteX1" fmla="*/ 2033656 w 5107311"/>
                <a:gd name="connsiteY1" fmla="*/ 10147 h 4922000"/>
                <a:gd name="connsiteX2" fmla="*/ 3849046 w 5107311"/>
                <a:gd name="connsiteY2" fmla="*/ 315942 h 4922000"/>
                <a:gd name="connsiteX3" fmla="*/ 4417672 w 5107311"/>
                <a:gd name="connsiteY3" fmla="*/ 785857 h 4922000"/>
                <a:gd name="connsiteX4" fmla="*/ 5060710 w 5107311"/>
                <a:gd name="connsiteY4" fmla="*/ 2508410 h 4922000"/>
                <a:gd name="connsiteX5" fmla="*/ 4937157 w 5107311"/>
                <a:gd name="connsiteY5" fmla="*/ 3236427 h 4922000"/>
                <a:gd name="connsiteX6" fmla="*/ 3766209 w 5107311"/>
                <a:gd name="connsiteY6" fmla="*/ 4654588 h 4922000"/>
                <a:gd name="connsiteX7" fmla="*/ 3072627 w 5107311"/>
                <a:gd name="connsiteY7" fmla="*/ 4911288 h 4922000"/>
                <a:gd name="connsiteX8" fmla="*/ 1258641 w 5107311"/>
                <a:gd name="connsiteY8" fmla="*/ 4606895 h 4922000"/>
                <a:gd name="connsiteX9" fmla="*/ 688611 w 5107311"/>
                <a:gd name="connsiteY9" fmla="*/ 4135578 h 4922000"/>
                <a:gd name="connsiteX10" fmla="*/ 46977 w 5107311"/>
                <a:gd name="connsiteY10" fmla="*/ 2413024 h 4922000"/>
                <a:gd name="connsiteX11" fmla="*/ 169126 w 5107311"/>
                <a:gd name="connsiteY11" fmla="*/ 1685007 h 4922000"/>
                <a:gd name="connsiteX12" fmla="*/ 1341478 w 5107311"/>
                <a:gd name="connsiteY12" fmla="*/ 268249 h 4922000"/>
                <a:gd name="connsiteX13" fmla="*/ 1936250 w 5107311"/>
                <a:gd name="connsiteY13" fmla="*/ 410 h 492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07311" h="4922000">
                  <a:moveTo>
                    <a:pt x="1936250" y="410"/>
                  </a:moveTo>
                  <a:cubicBezTo>
                    <a:pt x="1968655" y="1489"/>
                    <a:pt x="2001188" y="4711"/>
                    <a:pt x="2033656" y="10147"/>
                  </a:cubicBezTo>
                  <a:cubicBezTo>
                    <a:pt x="3849046" y="315942"/>
                    <a:pt x="3849046" y="315942"/>
                    <a:pt x="3849046" y="315942"/>
                  </a:cubicBezTo>
                  <a:cubicBezTo>
                    <a:pt x="4108789" y="359427"/>
                    <a:pt x="4326411" y="538976"/>
                    <a:pt x="4417672" y="785857"/>
                  </a:cubicBezTo>
                  <a:cubicBezTo>
                    <a:pt x="5060710" y="2508410"/>
                    <a:pt x="5060710" y="2508410"/>
                    <a:pt x="5060710" y="2508410"/>
                  </a:cubicBezTo>
                  <a:cubicBezTo>
                    <a:pt x="5153375" y="2756693"/>
                    <a:pt x="5105639" y="3033031"/>
                    <a:pt x="4937157" y="3236427"/>
                  </a:cubicBezTo>
                  <a:cubicBezTo>
                    <a:pt x="3766209" y="4654588"/>
                    <a:pt x="3766209" y="4654588"/>
                    <a:pt x="3766209" y="4654588"/>
                  </a:cubicBezTo>
                  <a:cubicBezTo>
                    <a:pt x="3597728" y="4857984"/>
                    <a:pt x="3333773" y="4956175"/>
                    <a:pt x="3072627" y="4911288"/>
                  </a:cubicBezTo>
                  <a:cubicBezTo>
                    <a:pt x="1258641" y="4606895"/>
                    <a:pt x="1258641" y="4606895"/>
                    <a:pt x="1258641" y="4606895"/>
                  </a:cubicBezTo>
                  <a:cubicBezTo>
                    <a:pt x="998898" y="4562008"/>
                    <a:pt x="781276" y="4382458"/>
                    <a:pt x="688611" y="4135578"/>
                  </a:cubicBezTo>
                  <a:cubicBezTo>
                    <a:pt x="46977" y="2413024"/>
                    <a:pt x="46977" y="2413024"/>
                    <a:pt x="46977" y="2413024"/>
                  </a:cubicBezTo>
                  <a:cubicBezTo>
                    <a:pt x="-45688" y="2166144"/>
                    <a:pt x="645" y="1888403"/>
                    <a:pt x="169126" y="1685007"/>
                  </a:cubicBezTo>
                  <a:cubicBezTo>
                    <a:pt x="1341478" y="268249"/>
                    <a:pt x="1341478" y="268249"/>
                    <a:pt x="1341478" y="268249"/>
                  </a:cubicBezTo>
                  <a:cubicBezTo>
                    <a:pt x="1488899" y="90278"/>
                    <a:pt x="1709417" y="-7146"/>
                    <a:pt x="1936250" y="41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微软雅黑"/>
                <a:cs typeface="+mn-cs"/>
              </a:endParaRPr>
            </a:p>
          </p:txBody>
        </p:sp>
        <p:sp>
          <p:nvSpPr>
            <p:cNvPr id="16" name="Freeform 6">
              <a:extLst>
                <a:ext uri="{FF2B5EF4-FFF2-40B4-BE49-F238E27FC236}">
                  <a16:creationId xmlns:a16="http://schemas.microsoft.com/office/drawing/2014/main" id="{B834CF4C-4145-4096-8229-BB56A2B173E5}"/>
                </a:ext>
              </a:extLst>
            </p:cNvPr>
            <p:cNvSpPr>
              <a:spLocks/>
            </p:cNvSpPr>
            <p:nvPr userDrawn="1"/>
          </p:nvSpPr>
          <p:spPr bwMode="auto">
            <a:xfrm rot="21126620">
              <a:off x="10077949" y="4871851"/>
              <a:ext cx="1104218" cy="1106467"/>
            </a:xfrm>
            <a:custGeom>
              <a:avLst/>
              <a:gdLst>
                <a:gd name="T0" fmla="*/ 102 w 1110"/>
                <a:gd name="T1" fmla="*/ 842 h 1114"/>
                <a:gd name="T2" fmla="*/ 20 w 1110"/>
                <a:gd name="T3" fmla="*/ 525 h 1114"/>
                <a:gd name="T4" fmla="*/ 81 w 1110"/>
                <a:gd name="T5" fmla="*/ 307 h 1114"/>
                <a:gd name="T6" fmla="*/ 316 w 1110"/>
                <a:gd name="T7" fmla="*/ 78 h 1114"/>
                <a:gd name="T8" fmla="*/ 535 w 1110"/>
                <a:gd name="T9" fmla="*/ 22 h 1114"/>
                <a:gd name="T10" fmla="*/ 850 w 1110"/>
                <a:gd name="T11" fmla="*/ 110 h 1114"/>
                <a:gd name="T12" fmla="*/ 1008 w 1110"/>
                <a:gd name="T13" fmla="*/ 272 h 1114"/>
                <a:gd name="T14" fmla="*/ 1090 w 1110"/>
                <a:gd name="T15" fmla="*/ 589 h 1114"/>
                <a:gd name="T16" fmla="*/ 1029 w 1110"/>
                <a:gd name="T17" fmla="*/ 807 h 1114"/>
                <a:gd name="T18" fmla="*/ 794 w 1110"/>
                <a:gd name="T19" fmla="*/ 1036 h 1114"/>
                <a:gd name="T20" fmla="*/ 575 w 1110"/>
                <a:gd name="T21" fmla="*/ 1092 h 1114"/>
                <a:gd name="T22" fmla="*/ 260 w 1110"/>
                <a:gd name="T23" fmla="*/ 1004 h 1114"/>
                <a:gd name="T24" fmla="*/ 102 w 1110"/>
                <a:gd name="T25" fmla="*/ 842 h 1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0" h="1114">
                  <a:moveTo>
                    <a:pt x="102" y="842"/>
                  </a:moveTo>
                  <a:cubicBezTo>
                    <a:pt x="20" y="525"/>
                    <a:pt x="20" y="525"/>
                    <a:pt x="20" y="525"/>
                  </a:cubicBezTo>
                  <a:cubicBezTo>
                    <a:pt x="0" y="446"/>
                    <a:pt x="24" y="363"/>
                    <a:pt x="81" y="307"/>
                  </a:cubicBezTo>
                  <a:cubicBezTo>
                    <a:pt x="316" y="78"/>
                    <a:pt x="316" y="78"/>
                    <a:pt x="316" y="78"/>
                  </a:cubicBezTo>
                  <a:cubicBezTo>
                    <a:pt x="373" y="21"/>
                    <a:pt x="457" y="0"/>
                    <a:pt x="535" y="22"/>
                  </a:cubicBezTo>
                  <a:cubicBezTo>
                    <a:pt x="850" y="110"/>
                    <a:pt x="850" y="110"/>
                    <a:pt x="850" y="110"/>
                  </a:cubicBezTo>
                  <a:cubicBezTo>
                    <a:pt x="928" y="132"/>
                    <a:pt x="988" y="193"/>
                    <a:pt x="1008" y="272"/>
                  </a:cubicBezTo>
                  <a:cubicBezTo>
                    <a:pt x="1090" y="589"/>
                    <a:pt x="1090" y="589"/>
                    <a:pt x="1090" y="589"/>
                  </a:cubicBezTo>
                  <a:cubicBezTo>
                    <a:pt x="1110" y="667"/>
                    <a:pt x="1086" y="750"/>
                    <a:pt x="1029" y="807"/>
                  </a:cubicBezTo>
                  <a:cubicBezTo>
                    <a:pt x="794" y="1036"/>
                    <a:pt x="794" y="1036"/>
                    <a:pt x="794" y="1036"/>
                  </a:cubicBezTo>
                  <a:cubicBezTo>
                    <a:pt x="737" y="1092"/>
                    <a:pt x="653" y="1114"/>
                    <a:pt x="575" y="1092"/>
                  </a:cubicBezTo>
                  <a:cubicBezTo>
                    <a:pt x="260" y="1004"/>
                    <a:pt x="260" y="1004"/>
                    <a:pt x="260" y="1004"/>
                  </a:cubicBezTo>
                  <a:cubicBezTo>
                    <a:pt x="182" y="982"/>
                    <a:pt x="122" y="920"/>
                    <a:pt x="102" y="842"/>
                  </a:cubicBezTo>
                  <a:close/>
                </a:path>
              </a:pathLst>
            </a:custGeom>
            <a:solidFill>
              <a:srgbClr val="BBCEDC">
                <a:alpha val="27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a:ea typeface="微软雅黑"/>
                <a:cs typeface="+mn-cs"/>
              </a:endParaRPr>
            </a:p>
          </p:txBody>
        </p:sp>
      </p:grpSp>
    </p:spTree>
    <p:extLst>
      <p:ext uri="{BB962C8B-B14F-4D97-AF65-F5344CB8AC3E}">
        <p14:creationId xmlns:p14="http://schemas.microsoft.com/office/powerpoint/2010/main" val="88928868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5BAF3124-9604-4EEC-9AF3-8EC260732172}" type="datetimeFigureOut">
              <a:rPr lang="zh-CN" altLang="en-US" smtClean="0"/>
              <a:t>2022/8/22</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E19F9A43-1223-40AD-881E-E05905CB7BA8}" type="slidenum">
              <a:rPr lang="zh-CN" altLang="en-US" smtClean="0"/>
              <a:t>‹#›</a:t>
            </a:fld>
            <a:endParaRPr lang="zh-CN" altLang="en-US"/>
          </a:p>
        </p:txBody>
      </p:sp>
    </p:spTree>
    <p:extLst>
      <p:ext uri="{BB962C8B-B14F-4D97-AF65-F5344CB8AC3E}">
        <p14:creationId xmlns:p14="http://schemas.microsoft.com/office/powerpoint/2010/main" val="366471969"/>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5BAF3124-9604-4EEC-9AF3-8EC260732172}" type="datetimeFigureOut">
              <a:rPr lang="zh-CN" altLang="en-US" smtClean="0"/>
              <a:t>2022/8/22</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E19F9A43-1223-40AD-881E-E05905CB7BA8}" type="slidenum">
              <a:rPr lang="zh-CN" altLang="en-US" smtClean="0"/>
              <a:t>‹#›</a:t>
            </a:fld>
            <a:endParaRPr lang="zh-CN" altLang="en-US"/>
          </a:p>
        </p:txBody>
      </p:sp>
    </p:spTree>
    <p:extLst>
      <p:ext uri="{BB962C8B-B14F-4D97-AF65-F5344CB8AC3E}">
        <p14:creationId xmlns:p14="http://schemas.microsoft.com/office/powerpoint/2010/main" val="2586824424"/>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5BAF3124-9604-4EEC-9AF3-8EC260732172}" type="datetimeFigureOut">
              <a:rPr lang="zh-CN" altLang="en-US" smtClean="0"/>
              <a:t>2022/8/22</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E19F9A43-1223-40AD-881E-E05905CB7BA8}" type="slidenum">
              <a:rPr lang="zh-CN" altLang="en-US" smtClean="0"/>
              <a:t>‹#›</a:t>
            </a:fld>
            <a:endParaRPr lang="zh-CN" altLang="en-US"/>
          </a:p>
        </p:txBody>
      </p:sp>
    </p:spTree>
    <p:extLst>
      <p:ext uri="{BB962C8B-B14F-4D97-AF65-F5344CB8AC3E}">
        <p14:creationId xmlns:p14="http://schemas.microsoft.com/office/powerpoint/2010/main" val="2462778115"/>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5BAF3124-9604-4EEC-9AF3-8EC260732172}" type="datetimeFigureOut">
              <a:rPr lang="zh-CN" altLang="en-US" smtClean="0"/>
              <a:t>2022/8/22</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E19F9A43-1223-40AD-881E-E05905CB7BA8}" type="slidenum">
              <a:rPr lang="zh-CN" altLang="en-US" smtClean="0"/>
              <a:t>‹#›</a:t>
            </a:fld>
            <a:endParaRPr lang="zh-CN" altLang="en-US"/>
          </a:p>
        </p:txBody>
      </p:sp>
    </p:spTree>
    <p:extLst>
      <p:ext uri="{BB962C8B-B14F-4D97-AF65-F5344CB8AC3E}">
        <p14:creationId xmlns:p14="http://schemas.microsoft.com/office/powerpoint/2010/main" val="4076312515"/>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5BAF3124-9604-4EEC-9AF3-8EC260732172}" type="datetimeFigureOut">
              <a:rPr lang="zh-CN" altLang="en-US" smtClean="0"/>
              <a:t>2022/8/22</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E19F9A43-1223-40AD-881E-E05905CB7BA8}" type="slidenum">
              <a:rPr lang="zh-CN" altLang="en-US" smtClean="0"/>
              <a:t>‹#›</a:t>
            </a:fld>
            <a:endParaRPr lang="zh-CN" altLang="en-US"/>
          </a:p>
        </p:txBody>
      </p:sp>
    </p:spTree>
    <p:extLst>
      <p:ext uri="{BB962C8B-B14F-4D97-AF65-F5344CB8AC3E}">
        <p14:creationId xmlns:p14="http://schemas.microsoft.com/office/powerpoint/2010/main" val="3912033430"/>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5BAF3124-9604-4EEC-9AF3-8EC260732172}" type="datetimeFigureOut">
              <a:rPr lang="zh-CN" altLang="en-US" smtClean="0"/>
              <a:t>2022/8/22</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E19F9A43-1223-40AD-881E-E05905CB7BA8}" type="slidenum">
              <a:rPr lang="zh-CN" altLang="en-US" smtClean="0"/>
              <a:t>‹#›</a:t>
            </a:fld>
            <a:endParaRPr lang="zh-CN" altLang="en-US"/>
          </a:p>
        </p:txBody>
      </p:sp>
    </p:spTree>
    <p:extLst>
      <p:ext uri="{BB962C8B-B14F-4D97-AF65-F5344CB8AC3E}">
        <p14:creationId xmlns:p14="http://schemas.microsoft.com/office/powerpoint/2010/main" val="405868771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5BAF3124-9604-4EEC-9AF3-8EC260732172}" type="datetimeFigureOut">
              <a:rPr lang="zh-CN" altLang="en-US" smtClean="0"/>
              <a:t>2022/8/22</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E19F9A43-1223-40AD-881E-E05905CB7BA8}" type="slidenum">
              <a:rPr lang="zh-CN" altLang="en-US" smtClean="0"/>
              <a:t>‹#›</a:t>
            </a:fld>
            <a:endParaRPr lang="zh-CN" altLang="en-US"/>
          </a:p>
        </p:txBody>
      </p:sp>
    </p:spTree>
    <p:extLst>
      <p:ext uri="{BB962C8B-B14F-4D97-AF65-F5344CB8AC3E}">
        <p14:creationId xmlns:p14="http://schemas.microsoft.com/office/powerpoint/2010/main" val="835508365"/>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theme" Target="../theme/theme3.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bg1"/>
              </a:gs>
              <a:gs pos="100000">
                <a:schemeClr val="accent5">
                  <a:lumMod val="40000"/>
                  <a:lumOff val="6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24689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cxnSp>
        <p:nvCxnSpPr>
          <p:cNvPr id="7" name="直接连接符 6"/>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日期占位符 3">
            <a:extLst>
              <a:ext uri="{FF2B5EF4-FFF2-40B4-BE49-F238E27FC236}">
                <a16:creationId xmlns:a16="http://schemas.microsoft.com/office/drawing/2014/main" id="{04388434-9949-479C-A9C3-67A953F6A939}"/>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6489D9C7-5DC6-4263-87FF-7C99F6FB63C3}" type="datetime1">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ctr" defTabSz="914400" rtl="0" eaLnBrk="1" fontAlgn="auto" latinLnBrk="0" hangingPunct="1">
                <a:lnSpc>
                  <a:spcPct val="100000"/>
                </a:lnSpc>
                <a:spcBef>
                  <a:spcPts val="0"/>
                </a:spcBef>
                <a:spcAft>
                  <a:spcPts val="0"/>
                </a:spcAft>
                <a:buClrTx/>
                <a:buSzTx/>
                <a:buFontTx/>
                <a:buNone/>
                <a:tabLst/>
                <a:defRPr/>
              </a:pPr>
              <a:t>2022/8/22</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9" name="页脚占位符 4">
            <a:extLst>
              <a:ext uri="{FF2B5EF4-FFF2-40B4-BE49-F238E27FC236}">
                <a16:creationId xmlns:a16="http://schemas.microsoft.com/office/drawing/2014/main" id="{50A5656E-7A33-4865-A262-1F96263BAA16}"/>
              </a:ext>
            </a:extLst>
          </p:cNvPr>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srgbClr val="000000">
                    <a:lumMod val="50000"/>
                    <a:lumOff val="50000"/>
                  </a:srgbClr>
                </a:solidFill>
                <a:effectLst/>
                <a:uLnTx/>
                <a:uFillTx/>
                <a:latin typeface="Arial"/>
                <a:ea typeface="微软雅黑"/>
                <a:cs typeface="+mn-cs"/>
              </a:rPr>
              <a:t>www.islide.cc</a:t>
            </a:r>
            <a:endParaRPr kumimoji="0" lang="zh-CN" altLang="en-US" sz="1000" b="0" i="0" u="none" strike="noStrike" kern="1200" cap="none" spc="0" normalizeH="0" baseline="0" noProof="0" dirty="0">
              <a:ln>
                <a:noFill/>
              </a:ln>
              <a:solidFill>
                <a:srgbClr val="000000">
                  <a:lumMod val="50000"/>
                  <a:lumOff val="50000"/>
                </a:srgbClr>
              </a:solidFill>
              <a:effectLst/>
              <a:uLnTx/>
              <a:uFillTx/>
              <a:latin typeface="Arial"/>
              <a:ea typeface="微软雅黑"/>
              <a:cs typeface="+mn-cs"/>
            </a:endParaRPr>
          </a:p>
        </p:txBody>
      </p:sp>
      <p:sp>
        <p:nvSpPr>
          <p:cNvPr id="10" name="灯片编号占位符 5">
            <a:extLst>
              <a:ext uri="{FF2B5EF4-FFF2-40B4-BE49-F238E27FC236}">
                <a16:creationId xmlns:a16="http://schemas.microsoft.com/office/drawing/2014/main" id="{5BF52F79-380E-4278-8B67-588AFE5840F9}"/>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5DD3DB80-B894-403A-B48E-6FDC1A72010E}" type="slidenum">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Tree>
    <p:extLst>
      <p:ext uri="{BB962C8B-B14F-4D97-AF65-F5344CB8AC3E}">
        <p14:creationId xmlns:p14="http://schemas.microsoft.com/office/powerpoint/2010/main" val="280962796"/>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Lst>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
          <p15:clr>
            <a:srgbClr val="F26B43"/>
          </p15:clr>
        </p15:guide>
        <p15:guide id="2" pos="7257">
          <p15:clr>
            <a:srgbClr val="F26B43"/>
          </p15:clr>
        </p15:guide>
        <p15:guide id="3" orient="horz" pos="648">
          <p15:clr>
            <a:srgbClr val="F26B43"/>
          </p15:clr>
        </p15:guide>
        <p15:guide id="4" orient="horz" pos="712">
          <p15:clr>
            <a:srgbClr val="F26B43"/>
          </p15:clr>
        </p15:guide>
        <p15:guide id="5" orient="horz" pos="3931">
          <p15:clr>
            <a:srgbClr val="F26B43"/>
          </p15:clr>
        </p15:guide>
        <p15:guide id="6" orient="horz" pos="3866">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cxnSp>
        <p:nvCxnSpPr>
          <p:cNvPr id="7" name="直接连接符 6"/>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日期占位符 3">
            <a:extLst>
              <a:ext uri="{FF2B5EF4-FFF2-40B4-BE49-F238E27FC236}">
                <a16:creationId xmlns:a16="http://schemas.microsoft.com/office/drawing/2014/main" id="{04388434-9949-479C-A9C3-67A953F6A939}"/>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6489D9C7-5DC6-4263-87FF-7C99F6FB63C3}" type="datetime1">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ctr" defTabSz="914400" rtl="0" eaLnBrk="1" fontAlgn="auto" latinLnBrk="0" hangingPunct="1">
                <a:lnSpc>
                  <a:spcPct val="100000"/>
                </a:lnSpc>
                <a:spcBef>
                  <a:spcPts val="0"/>
                </a:spcBef>
                <a:spcAft>
                  <a:spcPts val="0"/>
                </a:spcAft>
                <a:buClrTx/>
                <a:buSzTx/>
                <a:buFontTx/>
                <a:buNone/>
                <a:tabLst/>
                <a:defRPr/>
              </a:pPr>
              <a:t>2022/8/22</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
        <p:nvSpPr>
          <p:cNvPr id="9" name="页脚占位符 4">
            <a:extLst>
              <a:ext uri="{FF2B5EF4-FFF2-40B4-BE49-F238E27FC236}">
                <a16:creationId xmlns:a16="http://schemas.microsoft.com/office/drawing/2014/main" id="{50A5656E-7A33-4865-A262-1F96263BAA16}"/>
              </a:ext>
            </a:extLst>
          </p:cNvPr>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srgbClr val="000000">
                    <a:lumMod val="50000"/>
                    <a:lumOff val="50000"/>
                  </a:srgbClr>
                </a:solidFill>
                <a:effectLst/>
                <a:uLnTx/>
                <a:uFillTx/>
                <a:latin typeface="Arial"/>
                <a:ea typeface="微软雅黑"/>
                <a:cs typeface="+mn-cs"/>
              </a:rPr>
              <a:t>www.islide.cc</a:t>
            </a:r>
            <a:endParaRPr kumimoji="0" lang="zh-CN" altLang="en-US" sz="1000" b="0" i="0" u="none" strike="noStrike" kern="1200" cap="none" spc="0" normalizeH="0" baseline="0" noProof="0" dirty="0">
              <a:ln>
                <a:noFill/>
              </a:ln>
              <a:solidFill>
                <a:srgbClr val="000000">
                  <a:lumMod val="50000"/>
                  <a:lumOff val="50000"/>
                </a:srgbClr>
              </a:solidFill>
              <a:effectLst/>
              <a:uLnTx/>
              <a:uFillTx/>
              <a:latin typeface="Arial"/>
              <a:ea typeface="微软雅黑"/>
              <a:cs typeface="+mn-cs"/>
            </a:endParaRPr>
          </a:p>
        </p:txBody>
      </p:sp>
      <p:sp>
        <p:nvSpPr>
          <p:cNvPr id="10" name="灯片编号占位符 5">
            <a:extLst>
              <a:ext uri="{FF2B5EF4-FFF2-40B4-BE49-F238E27FC236}">
                <a16:creationId xmlns:a16="http://schemas.microsoft.com/office/drawing/2014/main" id="{5BF52F79-380E-4278-8B67-588AFE5840F9}"/>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5DD3DB80-B894-403A-B48E-6FDC1A72010E}" type="slidenum">
              <a:rPr kumimoji="0" lang="zh-CN" altLang="en-US" sz="1000" b="0" i="0" u="none" strike="noStrike" kern="1200" cap="none" spc="0" normalizeH="0" baseline="0" noProof="0" smtClean="0">
                <a:ln>
                  <a:noFill/>
                </a:ln>
                <a:solidFill>
                  <a:srgbClr val="000000">
                    <a:lumMod val="50000"/>
                    <a:lumOff val="50000"/>
                  </a:srgbClr>
                </a:solidFill>
                <a:effectLst/>
                <a:uLnTx/>
                <a:uFillTx/>
                <a:latin typeface="Arial"/>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000" b="0" i="0" u="none" strike="noStrike" kern="1200" cap="none" spc="0" normalizeH="0" baseline="0" noProof="0">
              <a:ln>
                <a:noFill/>
              </a:ln>
              <a:solidFill>
                <a:srgbClr val="000000">
                  <a:lumMod val="50000"/>
                  <a:lumOff val="50000"/>
                </a:srgbClr>
              </a:solidFill>
              <a:effectLst/>
              <a:uLnTx/>
              <a:uFillTx/>
              <a:latin typeface="Arial"/>
              <a:ea typeface="微软雅黑"/>
              <a:cs typeface="+mn-cs"/>
            </a:endParaRPr>
          </a:p>
        </p:txBody>
      </p:sp>
    </p:spTree>
    <p:extLst>
      <p:ext uri="{BB962C8B-B14F-4D97-AF65-F5344CB8AC3E}">
        <p14:creationId xmlns:p14="http://schemas.microsoft.com/office/powerpoint/2010/main" val="1414297128"/>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Lst>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
          <p15:clr>
            <a:srgbClr val="F26B43"/>
          </p15:clr>
        </p15:guide>
        <p15:guide id="2" pos="7257">
          <p15:clr>
            <a:srgbClr val="F26B43"/>
          </p15:clr>
        </p15:guide>
        <p15:guide id="3" orient="horz" pos="648">
          <p15:clr>
            <a:srgbClr val="F26B43"/>
          </p15:clr>
        </p15:guide>
        <p15:guide id="4" orient="horz" pos="712">
          <p15:clr>
            <a:srgbClr val="F26B43"/>
          </p15:clr>
        </p15:guide>
        <p15:guide id="5" orient="horz" pos="3931">
          <p15:clr>
            <a:srgbClr val="F26B43"/>
          </p15:clr>
        </p15:guide>
        <p15:guide id="6" orient="horz" pos="386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audio" Target="../media/media1.wma"/><Relationship Id="rId2" Type="http://schemas.microsoft.com/office/2007/relationships/media" Target="../media/media1.wma"/><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0.xml"/><Relationship Id="rId1" Type="http://schemas.openxmlformats.org/officeDocument/2006/relationships/themeOverride" Target="../theme/themeOverride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0.xml"/><Relationship Id="rId1" Type="http://schemas.openxmlformats.org/officeDocument/2006/relationships/themeOverride" Target="../theme/themeOverride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audio" Target="../media/media1.wma"/><Relationship Id="rId2" Type="http://schemas.microsoft.com/office/2007/relationships/media" Target="../media/media1.wma"/><Relationship Id="rId1" Type="http://schemas.openxmlformats.org/officeDocument/2006/relationships/themeOverride" Target="../theme/themeOverride6.xml"/><Relationship Id="rId6" Type="http://schemas.openxmlformats.org/officeDocument/2006/relationships/image" Target="../media/image3.png"/><Relationship Id="rId5" Type="http://schemas.openxmlformats.org/officeDocument/2006/relationships/notesSlide" Target="../notesSlides/notesSlide20.xml"/><Relationship Id="rId4"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0.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0.xml"/><Relationship Id="rId1" Type="http://schemas.openxmlformats.org/officeDocument/2006/relationships/themeOverride" Target="../theme/themeOverride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副标题 4"/>
          <p:cNvSpPr>
            <a:spLocks noGrp="1"/>
          </p:cNvSpPr>
          <p:nvPr>
            <p:ph type="subTitle" idx="1"/>
          </p:nvPr>
        </p:nvSpPr>
        <p:spPr>
          <a:xfrm>
            <a:off x="706835" y="3718547"/>
            <a:ext cx="4784911" cy="558799"/>
          </a:xfrm>
        </p:spPr>
        <p:txBody>
          <a:bodyPr>
            <a:normAutofit fontScale="92500"/>
          </a:bodyPr>
          <a:lstStyle/>
          <a:p>
            <a:r>
              <a:rPr lang="en-US" altLang="zh-CN" dirty="0">
                <a:cs typeface="+mn-ea"/>
                <a:sym typeface="+mn-lt"/>
              </a:rPr>
              <a:t>2019</a:t>
            </a:r>
            <a:r>
              <a:rPr lang="zh-CN" altLang="en-US" dirty="0">
                <a:cs typeface="+mn-ea"/>
                <a:sym typeface="+mn-lt"/>
              </a:rPr>
              <a:t>年武汉大学大学生创新训练项目答辩</a:t>
            </a:r>
            <a:endParaRPr lang="en-US" altLang="zh-CN" dirty="0">
              <a:cs typeface="+mn-ea"/>
              <a:sym typeface="+mn-lt"/>
            </a:endParaRPr>
          </a:p>
        </p:txBody>
      </p:sp>
      <p:sp>
        <p:nvSpPr>
          <p:cNvPr id="4" name="标题 3"/>
          <p:cNvSpPr>
            <a:spLocks noGrp="1"/>
          </p:cNvSpPr>
          <p:nvPr>
            <p:ph type="ctrTitle"/>
          </p:nvPr>
        </p:nvSpPr>
        <p:spPr>
          <a:xfrm>
            <a:off x="737000" y="2052234"/>
            <a:ext cx="9573508" cy="1421355"/>
          </a:xfrm>
        </p:spPr>
        <p:txBody>
          <a:bodyPr>
            <a:noAutofit/>
          </a:bodyPr>
          <a:lstStyle/>
          <a:p>
            <a:pPr algn="ctr">
              <a:lnSpc>
                <a:spcPct val="100000"/>
              </a:lnSpc>
            </a:pPr>
            <a:r>
              <a:rPr lang="zh-CN" altLang="en-US" sz="5400" dirty="0">
                <a:latin typeface="+mn-lt"/>
                <a:ea typeface="+mn-ea"/>
                <a:cs typeface="+mn-ea"/>
                <a:sym typeface="+mn-lt"/>
              </a:rPr>
              <a:t>融合图像与几何特征的机器人室内定位与三维感知</a:t>
            </a:r>
          </a:p>
        </p:txBody>
      </p:sp>
      <p:sp>
        <p:nvSpPr>
          <p:cNvPr id="6" name="文本占位符 5"/>
          <p:cNvSpPr>
            <a:spLocks noGrp="1"/>
          </p:cNvSpPr>
          <p:nvPr>
            <p:ph type="body" sz="quarter" idx="10"/>
          </p:nvPr>
        </p:nvSpPr>
        <p:spPr>
          <a:xfrm>
            <a:off x="706836" y="4522305"/>
            <a:ext cx="3038290" cy="347870"/>
          </a:xfrm>
        </p:spPr>
        <p:txBody>
          <a:bodyPr/>
          <a:lstStyle/>
          <a:p>
            <a:r>
              <a:rPr lang="zh-CN" altLang="en-US" sz="1600" b="1" dirty="0">
                <a:cs typeface="+mn-ea"/>
                <a:sym typeface="+mn-lt"/>
              </a:rPr>
              <a:t>导师：郭丙轩，李明</a:t>
            </a:r>
            <a:endParaRPr lang="en-US" altLang="zh-CN" sz="1600" dirty="0">
              <a:cs typeface="+mn-ea"/>
              <a:sym typeface="+mn-lt"/>
            </a:endParaRPr>
          </a:p>
        </p:txBody>
      </p:sp>
      <p:sp>
        <p:nvSpPr>
          <p:cNvPr id="7" name="文本占位符 6"/>
          <p:cNvSpPr>
            <a:spLocks noGrp="1"/>
          </p:cNvSpPr>
          <p:nvPr>
            <p:ph type="body" sz="quarter" idx="11"/>
          </p:nvPr>
        </p:nvSpPr>
        <p:spPr>
          <a:xfrm>
            <a:off x="706835" y="4973015"/>
            <a:ext cx="3038291" cy="327946"/>
          </a:xfrm>
        </p:spPr>
        <p:txBody>
          <a:bodyPr/>
          <a:lstStyle/>
          <a:p>
            <a:r>
              <a:rPr lang="zh-CN" altLang="en-US" sz="1600" dirty="0">
                <a:cs typeface="+mn-ea"/>
                <a:sym typeface="+mn-lt"/>
              </a:rPr>
              <a:t>成员：覃江颖，姜屿涵，钟佳耿</a:t>
            </a:r>
            <a:endParaRPr lang="en-US" altLang="en-US" sz="1600" dirty="0">
              <a:cs typeface="+mn-ea"/>
              <a:sym typeface="+mn-lt"/>
            </a:endParaRPr>
          </a:p>
        </p:txBody>
      </p:sp>
      <p:pic>
        <p:nvPicPr>
          <p:cNvPr id="8" name="03 Super Junior-for you">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5791200" y="7070558"/>
            <a:ext cx="609600" cy="609600"/>
          </a:xfrm>
          <a:prstGeom prst="rect">
            <a:avLst/>
          </a:prstGeom>
        </p:spPr>
      </p:pic>
      <p:sp>
        <p:nvSpPr>
          <p:cNvPr id="9" name="文本占位符 5">
            <a:extLst>
              <a:ext uri="{FF2B5EF4-FFF2-40B4-BE49-F238E27FC236}">
                <a16:creationId xmlns:a16="http://schemas.microsoft.com/office/drawing/2014/main" id="{DAD1720C-2B37-4B0E-A015-2C6FDEDF2467}"/>
              </a:ext>
            </a:extLst>
          </p:cNvPr>
          <p:cNvSpPr txBox="1">
            <a:spLocks/>
          </p:cNvSpPr>
          <p:nvPr/>
        </p:nvSpPr>
        <p:spPr>
          <a:xfrm>
            <a:off x="706836" y="5403801"/>
            <a:ext cx="3038290" cy="347870"/>
          </a:xfrm>
          <a:prstGeom prst="roundRect">
            <a:avLst>
              <a:gd name="adj" fmla="val 25629"/>
            </a:avLst>
          </a:prstGeom>
          <a:solidFill>
            <a:schemeClr val="accent4"/>
          </a:solidFill>
        </p:spPr>
        <p:txBody>
          <a:bodyPr vert="horz" lIns="91440" tIns="45720" rIns="91440" bIns="45720" rtlCol="0" anchor="ctr">
            <a:noAutofit/>
          </a:bodyPr>
          <a:lstStyle>
            <a:lvl1pPr marL="0" indent="0" algn="l" defTabSz="914354" rtl="0" eaLnBrk="1" latinLnBrk="0" hangingPunct="1">
              <a:lnSpc>
                <a:spcPct val="90000"/>
              </a:lnSpc>
              <a:spcBef>
                <a:spcPts val="1000"/>
              </a:spcBef>
              <a:buFont typeface="Arial" panose="020B0604020202020204" pitchFamily="34" charset="0"/>
              <a:buNone/>
              <a:defRPr sz="1200" b="0" kern="1200">
                <a:solidFill>
                  <a:schemeClr val="bg1"/>
                </a:solidFill>
                <a:latin typeface="+mn-lt"/>
                <a:ea typeface="+mn-ea"/>
                <a:cs typeface="+mn-cs"/>
              </a:defRPr>
            </a:lvl1pPr>
            <a:lvl2pPr marL="457177" indent="0" algn="l"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353" indent="0" algn="l"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531" indent="0" algn="l" defTabSz="914354"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600" b="1" dirty="0">
                <a:cs typeface="+mn-ea"/>
                <a:sym typeface="+mn-lt"/>
              </a:rPr>
              <a:t>汇报时间：</a:t>
            </a:r>
            <a:r>
              <a:rPr lang="en-US" altLang="zh-CN" sz="1600" b="1" dirty="0">
                <a:cs typeface="+mn-ea"/>
                <a:sym typeface="+mn-lt"/>
              </a:rPr>
              <a:t>2019.2.15</a:t>
            </a:r>
            <a:endParaRPr lang="en-US" altLang="zh-CN" sz="1600" dirty="0">
              <a:cs typeface="+mn-ea"/>
              <a:sym typeface="+mn-lt"/>
            </a:endParaRPr>
          </a:p>
        </p:txBody>
      </p:sp>
    </p:spTree>
    <p:extLst>
      <p:ext uri="{BB962C8B-B14F-4D97-AF65-F5344CB8AC3E}">
        <p14:creationId xmlns:p14="http://schemas.microsoft.com/office/powerpoint/2010/main" val="2642608043"/>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42" presetClass="entr" presetSubtype="0" fill="hold" grpId="0" nodeType="after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1000"/>
                                        <p:tgtEl>
                                          <p:spTgt spid="4"/>
                                        </p:tgtEl>
                                      </p:cBhvr>
                                    </p:animEffect>
                                    <p:anim calcmode="lin" valueType="num">
                                      <p:cBhvr>
                                        <p:cTn id="11" dur="1000" fill="hold"/>
                                        <p:tgtEl>
                                          <p:spTgt spid="4"/>
                                        </p:tgtEl>
                                        <p:attrNameLst>
                                          <p:attrName>ppt_x</p:attrName>
                                        </p:attrNameLst>
                                      </p:cBhvr>
                                      <p:tavLst>
                                        <p:tav tm="0">
                                          <p:val>
                                            <p:strVal val="#ppt_x"/>
                                          </p:val>
                                        </p:tav>
                                        <p:tav tm="100000">
                                          <p:val>
                                            <p:strVal val="#ppt_x"/>
                                          </p:val>
                                        </p:tav>
                                      </p:tavLst>
                                    </p:anim>
                                    <p:anim calcmode="lin" valueType="num">
                                      <p:cBhvr>
                                        <p:cTn id="12" dur="1000" fill="hold"/>
                                        <p:tgtEl>
                                          <p:spTgt spid="4"/>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22" presetClass="entr" presetSubtype="4" fill="hold" nodeType="afterEffect">
                                  <p:stCondLst>
                                    <p:cond delay="0"/>
                                  </p:stCondLst>
                                  <p:childTnLst>
                                    <p:set>
                                      <p:cBhvr>
                                        <p:cTn id="15" dur="1" fill="hold">
                                          <p:stCondLst>
                                            <p:cond delay="0"/>
                                          </p:stCondLst>
                                        </p:cTn>
                                        <p:tgtEl>
                                          <p:spTgt spid="5">
                                            <p:txEl>
                                              <p:pRg st="0" end="0"/>
                                            </p:txEl>
                                          </p:spTgt>
                                        </p:tgtEl>
                                        <p:attrNameLst>
                                          <p:attrName>style.visibility</p:attrName>
                                        </p:attrNameLst>
                                      </p:cBhvr>
                                      <p:to>
                                        <p:strVal val="visible"/>
                                      </p:to>
                                    </p:set>
                                    <p:animEffect transition="in" filter="wipe(down)">
                                      <p:cBhvr>
                                        <p:cTn id="16" dur="500"/>
                                        <p:tgtEl>
                                          <p:spTgt spid="5">
                                            <p:txEl>
                                              <p:pRg st="0" end="0"/>
                                            </p:txEl>
                                          </p:spTgt>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6">
                                            <p:txEl>
                                              <p:pRg st="0" end="0"/>
                                            </p:txEl>
                                          </p:spTgt>
                                        </p:tgtEl>
                                        <p:attrNameLst>
                                          <p:attrName>style.visibility</p:attrName>
                                        </p:attrNameLst>
                                      </p:cBhvr>
                                      <p:to>
                                        <p:strVal val="visible"/>
                                      </p:to>
                                    </p:set>
                                    <p:animEffect transition="in" filter="fade">
                                      <p:cBhvr>
                                        <p:cTn id="20" dur="500"/>
                                        <p:tgtEl>
                                          <p:spTgt spid="6">
                                            <p:txEl>
                                              <p:pRg st="0" end="0"/>
                                            </p:txEl>
                                          </p:spTgt>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7">
                                            <p:txEl>
                                              <p:pRg st="0" end="0"/>
                                            </p:txEl>
                                          </p:spTgt>
                                        </p:tgtEl>
                                        <p:attrNameLst>
                                          <p:attrName>style.visibility</p:attrName>
                                        </p:attrNameLst>
                                      </p:cBhvr>
                                      <p:to>
                                        <p:strVal val="visible"/>
                                      </p:to>
                                    </p:set>
                                    <p:animEffect transition="in" filter="fade">
                                      <p:cBhvr>
                                        <p:cTn id="24" dur="500"/>
                                        <p:tgtEl>
                                          <p:spTgt spid="7">
                                            <p:txEl>
                                              <p:pRg st="0" end="0"/>
                                            </p:txEl>
                                          </p:spTgt>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9">
                                            <p:txEl>
                                              <p:pRg st="0" end="0"/>
                                            </p:txEl>
                                          </p:spTgt>
                                        </p:tgtEl>
                                        <p:attrNameLst>
                                          <p:attrName>style.visibility</p:attrName>
                                        </p:attrNameLst>
                                      </p:cBhvr>
                                      <p:to>
                                        <p:strVal val="visible"/>
                                      </p:to>
                                    </p:set>
                                    <p:animEffect transition="in" filter="fade">
                                      <p:cBhvr>
                                        <p:cTn id="28"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53">
                <p:cTn id="29" repeatCount="2000" fill="hold" display="0">
                  <p:stCondLst>
                    <p:cond delay="indefinite"/>
                  </p:stCondLst>
                  <p:endCondLst>
                    <p:cond evt="onStopAudio" delay="0">
                      <p:tgtEl>
                        <p:sldTgt/>
                      </p:tgtEl>
                    </p:cond>
                  </p:endCondLst>
                </p:cTn>
                <p:tgtEl>
                  <p:spTgt spid="8"/>
                </p:tgtEl>
              </p:cMediaNode>
            </p:audio>
          </p:childTnLst>
        </p:cTn>
      </p:par>
    </p:tnLst>
    <p:bldLst>
      <p:bldP spid="4" grpId="0" animBg="1"/>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3324985" y="1811678"/>
            <a:ext cx="1980000" cy="1980000"/>
          </a:xfrm>
          <a:prstGeom prst="rect">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矩形 4"/>
          <p:cNvSpPr/>
          <p:nvPr/>
        </p:nvSpPr>
        <p:spPr>
          <a:xfrm>
            <a:off x="6164263" y="1811678"/>
            <a:ext cx="1980000" cy="1980000"/>
          </a:xfrm>
          <a:prstGeom prst="rect">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圆角矩形 7"/>
          <p:cNvSpPr>
            <a:spLocks noChangeAspect="1"/>
          </p:cNvSpPr>
          <p:nvPr/>
        </p:nvSpPr>
        <p:spPr>
          <a:xfrm>
            <a:off x="909776" y="3236281"/>
            <a:ext cx="3114262" cy="967410"/>
          </a:xfrm>
          <a:prstGeom prst="roundRect">
            <a:avLst/>
          </a:pr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120000"/>
              </a:lnSpc>
            </a:pPr>
            <a:r>
              <a:rPr lang="en-US" altLang="zh-CN" sz="1600" dirty="0">
                <a:cs typeface="+mn-ea"/>
                <a:sym typeface="+mn-lt"/>
              </a:rPr>
              <a:t>RGB-D</a:t>
            </a:r>
            <a:r>
              <a:rPr lang="zh-CN" altLang="en-US" sz="1600" dirty="0">
                <a:cs typeface="+mn-ea"/>
                <a:sym typeface="+mn-lt"/>
              </a:rPr>
              <a:t>传感器高精度校正方法</a:t>
            </a:r>
            <a:endParaRPr lang="en-US" altLang="zh-CN" sz="1600" dirty="0">
              <a:cs typeface="+mn-ea"/>
              <a:sym typeface="+mn-lt"/>
            </a:endParaRPr>
          </a:p>
        </p:txBody>
      </p:sp>
      <p:sp>
        <p:nvSpPr>
          <p:cNvPr id="9" name="圆角矩形 8"/>
          <p:cNvSpPr>
            <a:spLocks noChangeAspect="1"/>
          </p:cNvSpPr>
          <p:nvPr/>
        </p:nvSpPr>
        <p:spPr>
          <a:xfrm>
            <a:off x="7462977" y="3242907"/>
            <a:ext cx="3107636" cy="967410"/>
          </a:xfrm>
          <a:prstGeom prst="roundRect">
            <a:avLst/>
          </a:pr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120000"/>
              </a:lnSpc>
            </a:pPr>
            <a:r>
              <a:rPr lang="en-US" altLang="zh-CN" sz="1600" dirty="0">
                <a:cs typeface="+mn-ea"/>
                <a:sym typeface="+mn-lt"/>
              </a:rPr>
              <a:t>3D SLAM</a:t>
            </a:r>
            <a:r>
              <a:rPr lang="zh-CN" altLang="en-US" sz="1600" dirty="0">
                <a:cs typeface="+mn-ea"/>
                <a:sym typeface="+mn-lt"/>
              </a:rPr>
              <a:t>中集成视觉特征与几何特征优化方法 </a:t>
            </a:r>
          </a:p>
        </p:txBody>
      </p:sp>
      <p:sp>
        <p:nvSpPr>
          <p:cNvPr id="12" name="文本框 11"/>
          <p:cNvSpPr txBox="1"/>
          <p:nvPr/>
        </p:nvSpPr>
        <p:spPr>
          <a:xfrm>
            <a:off x="4038837" y="2320949"/>
            <a:ext cx="527709" cy="830997"/>
          </a:xfrm>
          <a:prstGeom prst="rect">
            <a:avLst/>
          </a:prstGeom>
          <a:noFill/>
        </p:spPr>
        <p:txBody>
          <a:bodyPr wrap="none" rtlCol="0">
            <a:spAutoFit/>
          </a:bodyPr>
          <a:lstStyle/>
          <a:p>
            <a:pPr algn="ctr"/>
            <a:r>
              <a:rPr lang="en-US" altLang="zh-CN" sz="4800" dirty="0">
                <a:solidFill>
                  <a:srgbClr val="61719D"/>
                </a:solidFill>
                <a:cs typeface="+mn-ea"/>
                <a:sym typeface="+mn-lt"/>
              </a:rPr>
              <a:t>1</a:t>
            </a:r>
            <a:endParaRPr lang="zh-CN" altLang="en-US" sz="4800" dirty="0">
              <a:solidFill>
                <a:srgbClr val="61719D"/>
              </a:solidFill>
              <a:cs typeface="+mn-ea"/>
              <a:sym typeface="+mn-lt"/>
            </a:endParaRPr>
          </a:p>
        </p:txBody>
      </p:sp>
      <p:sp>
        <p:nvSpPr>
          <p:cNvPr id="13" name="文本框 12"/>
          <p:cNvSpPr txBox="1"/>
          <p:nvPr/>
        </p:nvSpPr>
        <p:spPr>
          <a:xfrm>
            <a:off x="6841672" y="2320949"/>
            <a:ext cx="527709" cy="830997"/>
          </a:xfrm>
          <a:prstGeom prst="rect">
            <a:avLst/>
          </a:prstGeom>
          <a:noFill/>
        </p:spPr>
        <p:txBody>
          <a:bodyPr wrap="none" rtlCol="0">
            <a:spAutoFit/>
          </a:bodyPr>
          <a:lstStyle/>
          <a:p>
            <a:pPr algn="ctr"/>
            <a:r>
              <a:rPr lang="en-US" altLang="zh-CN" sz="4800" dirty="0">
                <a:solidFill>
                  <a:srgbClr val="61719D"/>
                </a:solidFill>
                <a:cs typeface="+mn-ea"/>
                <a:sym typeface="+mn-lt"/>
              </a:rPr>
              <a:t>2</a:t>
            </a:r>
            <a:endParaRPr lang="zh-CN" altLang="en-US" sz="4800" dirty="0">
              <a:solidFill>
                <a:srgbClr val="61719D"/>
              </a:solidFill>
              <a:cs typeface="+mn-ea"/>
              <a:sym typeface="+mn-lt"/>
            </a:endParaRPr>
          </a:p>
        </p:txBody>
      </p:sp>
      <p:sp>
        <p:nvSpPr>
          <p:cNvPr id="17" name="矩形 16"/>
          <p:cNvSpPr/>
          <p:nvPr/>
        </p:nvSpPr>
        <p:spPr>
          <a:xfrm>
            <a:off x="909776" y="4479806"/>
            <a:ext cx="3656770" cy="700192"/>
          </a:xfrm>
          <a:prstGeom prst="rect">
            <a:avLst/>
          </a:prstGeom>
        </p:spPr>
        <p:txBody>
          <a:bodyPr wrap="square">
            <a:spAutoFit/>
          </a:bodyPr>
          <a:lstStyle/>
          <a:p>
            <a:pPr marL="171450" indent="-171450">
              <a:lnSpc>
                <a:spcPct val="150000"/>
              </a:lnSpc>
              <a:buFont typeface="Wingdings" panose="05000000000000000000" pitchFamily="2" charset="2"/>
              <a:buChar char="l"/>
            </a:pPr>
            <a:r>
              <a:rPr lang="en-US" altLang="zh-CN" sz="1400" dirty="0">
                <a:cs typeface="+mn-ea"/>
                <a:sym typeface="+mn-lt"/>
              </a:rPr>
              <a:t>RGB-D</a:t>
            </a:r>
            <a:r>
              <a:rPr lang="zh-CN" altLang="en-US" sz="1400" dirty="0">
                <a:cs typeface="+mn-ea"/>
                <a:sym typeface="+mn-lt"/>
              </a:rPr>
              <a:t>视觉与深度传感器内外参联合校正 </a:t>
            </a:r>
          </a:p>
          <a:p>
            <a:pPr marL="171450" indent="-171450">
              <a:lnSpc>
                <a:spcPct val="150000"/>
              </a:lnSpc>
              <a:buFont typeface="Wingdings" panose="05000000000000000000" pitchFamily="2" charset="2"/>
              <a:buChar char="l"/>
            </a:pPr>
            <a:r>
              <a:rPr lang="en-US" altLang="zh-CN" sz="1400" dirty="0">
                <a:cs typeface="+mn-ea"/>
                <a:sym typeface="+mn-lt"/>
              </a:rPr>
              <a:t>RGB-D</a:t>
            </a:r>
            <a:r>
              <a:rPr lang="zh-CN" altLang="en-US" sz="1400" dirty="0">
                <a:cs typeface="+mn-ea"/>
                <a:sym typeface="+mn-lt"/>
              </a:rPr>
              <a:t>深度数据误差校正</a:t>
            </a:r>
          </a:p>
        </p:txBody>
      </p:sp>
      <p:sp>
        <p:nvSpPr>
          <p:cNvPr id="18" name="矩形 17"/>
          <p:cNvSpPr/>
          <p:nvPr/>
        </p:nvSpPr>
        <p:spPr>
          <a:xfrm>
            <a:off x="7667359" y="4479806"/>
            <a:ext cx="3462550" cy="1023357"/>
          </a:xfrm>
          <a:prstGeom prst="rect">
            <a:avLst/>
          </a:prstGeom>
        </p:spPr>
        <p:txBody>
          <a:bodyPr wrap="square">
            <a:spAutoFit/>
          </a:bodyPr>
          <a:lstStyle/>
          <a:p>
            <a:pPr marL="171450" indent="-171450">
              <a:lnSpc>
                <a:spcPct val="150000"/>
              </a:lnSpc>
              <a:buFont typeface="Wingdings" panose="05000000000000000000" pitchFamily="2" charset="2"/>
              <a:buChar char="l"/>
            </a:pPr>
            <a:r>
              <a:rPr lang="zh-CN" altLang="en-US" sz="1400" dirty="0">
                <a:cs typeface="+mn-ea"/>
                <a:sym typeface="+mn-lt"/>
              </a:rPr>
              <a:t>集成视觉与几何特征的相机追踪方法 </a:t>
            </a:r>
          </a:p>
          <a:p>
            <a:pPr marL="171450" indent="-171450">
              <a:lnSpc>
                <a:spcPct val="150000"/>
              </a:lnSpc>
              <a:buFont typeface="Wingdings" panose="05000000000000000000" pitchFamily="2" charset="2"/>
              <a:buChar char="l"/>
            </a:pPr>
            <a:r>
              <a:rPr lang="zh-CN" altLang="en-US" sz="1400" dirty="0">
                <a:cs typeface="+mn-ea"/>
                <a:sym typeface="+mn-lt"/>
              </a:rPr>
              <a:t>多类型闭环检测方法 </a:t>
            </a:r>
          </a:p>
          <a:p>
            <a:pPr marL="171450" indent="-171450">
              <a:lnSpc>
                <a:spcPct val="150000"/>
              </a:lnSpc>
              <a:buFont typeface="Wingdings" panose="05000000000000000000" pitchFamily="2" charset="2"/>
              <a:buChar char="l"/>
            </a:pPr>
            <a:r>
              <a:rPr lang="zh-CN" altLang="en-US" sz="1400" dirty="0">
                <a:cs typeface="+mn-ea"/>
                <a:sym typeface="+mn-lt"/>
              </a:rPr>
              <a:t>边界权重的图优化方法 </a:t>
            </a:r>
          </a:p>
        </p:txBody>
      </p:sp>
      <p:sp>
        <p:nvSpPr>
          <p:cNvPr id="22" name="文本框 21"/>
          <p:cNvSpPr txBox="1"/>
          <p:nvPr/>
        </p:nvSpPr>
        <p:spPr>
          <a:xfrm>
            <a:off x="12070813" y="7218947"/>
            <a:ext cx="248786" cy="369332"/>
          </a:xfrm>
          <a:prstGeom prst="rect">
            <a:avLst/>
          </a:prstGeom>
          <a:noFill/>
        </p:spPr>
        <p:txBody>
          <a:bodyPr wrap="none" rtlCol="0">
            <a:spAutoFit/>
          </a:bodyPr>
          <a:lstStyle/>
          <a:p>
            <a:r>
              <a:rPr lang="en-US" altLang="zh-CN" dirty="0">
                <a:cs typeface="+mn-ea"/>
                <a:sym typeface="+mn-lt"/>
              </a:rPr>
              <a:t>.</a:t>
            </a:r>
            <a:endParaRPr lang="zh-CN" altLang="en-US" dirty="0">
              <a:cs typeface="+mn-ea"/>
              <a:sym typeface="+mn-lt"/>
            </a:endParaRPr>
          </a:p>
        </p:txBody>
      </p:sp>
      <p:sp>
        <p:nvSpPr>
          <p:cNvPr id="16" name="矩形 15"/>
          <p:cNvSpPr/>
          <p:nvPr/>
        </p:nvSpPr>
        <p:spPr>
          <a:xfrm>
            <a:off x="909776" y="381864"/>
            <a:ext cx="1620957" cy="523220"/>
          </a:xfrm>
          <a:prstGeom prst="rect">
            <a:avLst/>
          </a:prstGeom>
          <a:effectLst>
            <a:outerShdw blurRad="190500" dist="228600" dir="2700000" algn="ctr" rotWithShape="0">
              <a:srgbClr val="000000">
                <a:alpha val="30000"/>
              </a:srgbClr>
            </a:outerShdw>
          </a:effectLst>
        </p:spPr>
        <p:txBody>
          <a:bodyPr wrap="none">
            <a:spAutoFit/>
          </a:bodyPr>
          <a:lstStyle/>
          <a:p>
            <a:r>
              <a:rPr lang="zh-CN" altLang="en-US" sz="2800" b="1" dirty="0">
                <a:solidFill>
                  <a:srgbClr val="61719D"/>
                </a:solidFill>
                <a:cs typeface="+mn-ea"/>
                <a:sym typeface="+mn-lt"/>
              </a:rPr>
              <a:t>研究内容</a:t>
            </a:r>
          </a:p>
        </p:txBody>
      </p:sp>
    </p:spTree>
    <p:extLst>
      <p:ext uri="{BB962C8B-B14F-4D97-AF65-F5344CB8AC3E}">
        <p14:creationId xmlns:p14="http://schemas.microsoft.com/office/powerpoint/2010/main" val="152963300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0-#ppt_w/2"/>
                                          </p:val>
                                        </p:tav>
                                        <p:tav tm="100000">
                                          <p:val>
                                            <p:strVal val="#ppt_x"/>
                                          </p:val>
                                        </p:tav>
                                      </p:tavLst>
                                    </p:anim>
                                    <p:anim calcmode="lin" valueType="num">
                                      <p:cBhvr additive="base">
                                        <p:cTn id="12"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ipe(right)">
                                      <p:cBhvr>
                                        <p:cTn id="24" dur="5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additive="base">
                                        <p:cTn id="29" dur="500" fill="hold"/>
                                        <p:tgtEl>
                                          <p:spTgt spid="5"/>
                                        </p:tgtEl>
                                        <p:attrNameLst>
                                          <p:attrName>ppt_x</p:attrName>
                                        </p:attrNameLst>
                                      </p:cBhvr>
                                      <p:tavLst>
                                        <p:tav tm="0">
                                          <p:val>
                                            <p:strVal val="1+#ppt_w/2"/>
                                          </p:val>
                                        </p:tav>
                                        <p:tav tm="100000">
                                          <p:val>
                                            <p:strVal val="#ppt_x"/>
                                          </p:val>
                                        </p:tav>
                                      </p:tavLst>
                                    </p:anim>
                                    <p:anim calcmode="lin" valueType="num">
                                      <p:cBhvr additive="base">
                                        <p:cTn id="30" dur="500" fill="hold"/>
                                        <p:tgtEl>
                                          <p:spTgt spid="5"/>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fill="hold"/>
                                        <p:tgtEl>
                                          <p:spTgt spid="13"/>
                                        </p:tgtEl>
                                        <p:attrNameLst>
                                          <p:attrName>ppt_x</p:attrName>
                                        </p:attrNameLst>
                                      </p:cBhvr>
                                      <p:tavLst>
                                        <p:tav tm="0">
                                          <p:val>
                                            <p:strVal val="1+#ppt_w/2"/>
                                          </p:val>
                                        </p:tav>
                                        <p:tav tm="100000">
                                          <p:val>
                                            <p:strVal val="#ppt_x"/>
                                          </p:val>
                                        </p:tav>
                                      </p:tavLst>
                                    </p:anim>
                                    <p:anim calcmode="lin" valueType="num">
                                      <p:cBhvr additive="base">
                                        <p:cTn id="34"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500" fill="hold"/>
                                        <p:tgtEl>
                                          <p:spTgt spid="9"/>
                                        </p:tgtEl>
                                        <p:attrNameLst>
                                          <p:attrName>ppt_w</p:attrName>
                                        </p:attrNameLst>
                                      </p:cBhvr>
                                      <p:tavLst>
                                        <p:tav tm="0">
                                          <p:val>
                                            <p:fltVal val="0"/>
                                          </p:val>
                                        </p:tav>
                                        <p:tav tm="100000">
                                          <p:val>
                                            <p:strVal val="#ppt_w"/>
                                          </p:val>
                                        </p:tav>
                                      </p:tavLst>
                                    </p:anim>
                                    <p:anim calcmode="lin" valueType="num">
                                      <p:cBhvr>
                                        <p:cTn id="40" dur="500" fill="hold"/>
                                        <p:tgtEl>
                                          <p:spTgt spid="9"/>
                                        </p:tgtEl>
                                        <p:attrNameLst>
                                          <p:attrName>ppt_h</p:attrName>
                                        </p:attrNameLst>
                                      </p:cBhvr>
                                      <p:tavLst>
                                        <p:tav tm="0">
                                          <p:val>
                                            <p:fltVal val="0"/>
                                          </p:val>
                                        </p:tav>
                                        <p:tav tm="100000">
                                          <p:val>
                                            <p:strVal val="#ppt_h"/>
                                          </p:val>
                                        </p:tav>
                                      </p:tavLst>
                                    </p:anim>
                                    <p:animEffect transition="in" filter="fade">
                                      <p:cBhvr>
                                        <p:cTn id="41" dur="500"/>
                                        <p:tgtEl>
                                          <p:spTgt spid="9"/>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wipe(left)">
                                      <p:cBhvr>
                                        <p:cTn id="46" dur="500"/>
                                        <p:tgtEl>
                                          <p:spTgt spid="1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xit" presetSubtype="0" fill="hold" grpId="0" nodeType="clickEffect">
                                  <p:stCondLst>
                                    <p:cond delay="2000"/>
                                  </p:stCondLst>
                                  <p:childTnLst>
                                    <p:animEffect transition="out" filter="fade">
                                      <p:cBhvr>
                                        <p:cTn id="50" dur="500"/>
                                        <p:tgtEl>
                                          <p:spTgt spid="22"/>
                                        </p:tgtEl>
                                      </p:cBhvr>
                                    </p:animEffect>
                                    <p:set>
                                      <p:cBhvr>
                                        <p:cTn id="51"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animBg="1"/>
      <p:bldP spid="9" grpId="0" animBg="1"/>
      <p:bldP spid="12" grpId="0"/>
      <p:bldP spid="13" grpId="0"/>
      <p:bldP spid="17" grpId="0"/>
      <p:bldP spid="18" grpId="0"/>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圆角矩形 3"/>
          <p:cNvSpPr>
            <a:spLocks noChangeAspect="1"/>
          </p:cNvSpPr>
          <p:nvPr/>
        </p:nvSpPr>
        <p:spPr>
          <a:xfrm>
            <a:off x="7480220" y="905084"/>
            <a:ext cx="4221858" cy="5655514"/>
          </a:xfrm>
          <a:prstGeom prst="roundRect">
            <a:avLst/>
          </a:pr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altLang="zh-CN" sz="1600" b="1" dirty="0">
                <a:solidFill>
                  <a:schemeClr val="bg1"/>
                </a:solidFill>
                <a:cs typeface="+mn-ea"/>
                <a:sym typeface="+mn-lt"/>
              </a:rPr>
              <a:t>a) </a:t>
            </a:r>
            <a:r>
              <a:rPr lang="zh-CN" altLang="en-US" sz="1600" b="1" dirty="0">
                <a:solidFill>
                  <a:schemeClr val="bg1"/>
                </a:solidFill>
                <a:cs typeface="+mn-ea"/>
                <a:sym typeface="+mn-lt"/>
              </a:rPr>
              <a:t>特征匹配：以两帧数据相机追踪为例，采用</a:t>
            </a:r>
            <a:r>
              <a:rPr lang="en-US" altLang="zh-CN" sz="1600" b="1" dirty="0">
                <a:solidFill>
                  <a:schemeClr val="bg1"/>
                </a:solidFill>
                <a:cs typeface="+mn-ea"/>
                <a:sym typeface="+mn-lt"/>
              </a:rPr>
              <a:t>SIFTGPU</a:t>
            </a:r>
            <a:r>
              <a:rPr lang="zh-CN" altLang="en-US" sz="1600" b="1" dirty="0">
                <a:solidFill>
                  <a:schemeClr val="bg1"/>
                </a:solidFill>
                <a:cs typeface="+mn-ea"/>
                <a:sym typeface="+mn-lt"/>
              </a:rPr>
              <a:t>算法实现特征匹配，获取图像特征匹配点。</a:t>
            </a:r>
          </a:p>
          <a:p>
            <a:r>
              <a:rPr lang="en-US" altLang="zh-CN" sz="1600" b="1" dirty="0">
                <a:solidFill>
                  <a:schemeClr val="bg1"/>
                </a:solidFill>
                <a:cs typeface="+mn-ea"/>
                <a:sym typeface="+mn-lt"/>
              </a:rPr>
              <a:t>b) </a:t>
            </a:r>
            <a:r>
              <a:rPr lang="zh-CN" altLang="en-US" sz="1600" b="1" dirty="0">
                <a:solidFill>
                  <a:schemeClr val="bg1"/>
                </a:solidFill>
                <a:cs typeface="+mn-ea"/>
                <a:sym typeface="+mn-lt"/>
              </a:rPr>
              <a:t>三维空间映射：根据深度相机模型及相机校正参数，恢复特征匹配点精确三维空间坐标。</a:t>
            </a:r>
          </a:p>
          <a:p>
            <a:r>
              <a:rPr lang="en-US" altLang="zh-CN" sz="1600" b="1" dirty="0">
                <a:solidFill>
                  <a:schemeClr val="bg1"/>
                </a:solidFill>
                <a:cs typeface="+mn-ea"/>
                <a:sym typeface="+mn-lt"/>
              </a:rPr>
              <a:t>c) </a:t>
            </a:r>
            <a:r>
              <a:rPr lang="zh-CN" altLang="en-US" sz="1600" b="1" dirty="0">
                <a:solidFill>
                  <a:schemeClr val="bg1"/>
                </a:solidFill>
                <a:cs typeface="+mn-ea"/>
                <a:sym typeface="+mn-lt"/>
              </a:rPr>
              <a:t>特征点权重模型：基于特征点权重模型，为每个特征点赋予对应的权重。</a:t>
            </a:r>
          </a:p>
          <a:p>
            <a:r>
              <a:rPr lang="en-US" altLang="zh-CN" sz="1600" b="1" dirty="0">
                <a:solidFill>
                  <a:schemeClr val="bg1"/>
                </a:solidFill>
                <a:cs typeface="+mn-ea"/>
                <a:sym typeface="+mn-lt"/>
              </a:rPr>
              <a:t>d) </a:t>
            </a:r>
            <a:r>
              <a:rPr lang="zh-CN" altLang="en-US" sz="1600" b="1" dirty="0">
                <a:solidFill>
                  <a:schemeClr val="bg1"/>
                </a:solidFill>
                <a:cs typeface="+mn-ea"/>
                <a:sym typeface="+mn-lt"/>
              </a:rPr>
              <a:t>相对姿态恢复：利用赋权后的特征匹配点，构建代价函数，加入</a:t>
            </a:r>
            <a:r>
              <a:rPr lang="en-US" altLang="zh-CN" sz="1600" b="1" dirty="0">
                <a:solidFill>
                  <a:schemeClr val="bg1"/>
                </a:solidFill>
                <a:cs typeface="+mn-ea"/>
                <a:sym typeface="+mn-lt"/>
              </a:rPr>
              <a:t>RANSAC</a:t>
            </a:r>
            <a:r>
              <a:rPr lang="zh-CN" altLang="en-US" sz="1600" b="1" dirty="0">
                <a:solidFill>
                  <a:schemeClr val="bg1"/>
                </a:solidFill>
                <a:cs typeface="+mn-ea"/>
                <a:sym typeface="+mn-lt"/>
              </a:rPr>
              <a:t>方法剔除错误匹配点，迭代最小化特征匹配点间距离误差获取数据帧间相对变换关系。</a:t>
            </a:r>
          </a:p>
          <a:p>
            <a:r>
              <a:rPr lang="en-US" altLang="zh-CN" sz="1600" b="1" dirty="0">
                <a:solidFill>
                  <a:schemeClr val="bg1"/>
                </a:solidFill>
                <a:cs typeface="+mn-ea"/>
                <a:sym typeface="+mn-lt"/>
              </a:rPr>
              <a:t>e) </a:t>
            </a:r>
            <a:r>
              <a:rPr lang="zh-CN" altLang="en-US" sz="1600" b="1" dirty="0">
                <a:solidFill>
                  <a:schemeClr val="bg1"/>
                </a:solidFill>
                <a:cs typeface="+mn-ea"/>
                <a:sym typeface="+mn-lt"/>
              </a:rPr>
              <a:t>精度评估：对恢复后的相对变换关系进行精度评估，精度高，则直接返回该变换矩阵；精度低，则进入线特征匹配。</a:t>
            </a:r>
          </a:p>
          <a:p>
            <a:r>
              <a:rPr lang="en-US" altLang="zh-CN" sz="1600" b="1" dirty="0">
                <a:solidFill>
                  <a:schemeClr val="bg1"/>
                </a:solidFill>
                <a:cs typeface="+mn-ea"/>
                <a:sym typeface="+mn-lt"/>
              </a:rPr>
              <a:t>f) </a:t>
            </a:r>
            <a:r>
              <a:rPr lang="zh-CN" altLang="en-US" sz="1600" b="1" dirty="0">
                <a:solidFill>
                  <a:schemeClr val="bg1"/>
                </a:solidFill>
                <a:cs typeface="+mn-ea"/>
                <a:sym typeface="+mn-lt"/>
              </a:rPr>
              <a:t>线特征匹配：采用平面分割方式提取深度数据面要素，根据面面求交获取三维线要素，创新性的采用特征点距离序列对线特征进行描述，用与线特征匹配，对独立线特征采用 </a:t>
            </a:r>
            <a:r>
              <a:rPr lang="en-US" altLang="zh-CN" sz="1600" b="1" dirty="0">
                <a:solidFill>
                  <a:schemeClr val="bg1"/>
                </a:solidFill>
                <a:cs typeface="+mn-ea"/>
                <a:sym typeface="+mn-lt"/>
              </a:rPr>
              <a:t>ICP</a:t>
            </a:r>
            <a:r>
              <a:rPr lang="zh-CN" altLang="en-US" sz="1600" b="1" dirty="0">
                <a:solidFill>
                  <a:schemeClr val="bg1"/>
                </a:solidFill>
                <a:cs typeface="+mn-ea"/>
                <a:sym typeface="+mn-lt"/>
              </a:rPr>
              <a:t>优化方法优化数据帧相对变换关系。</a:t>
            </a:r>
          </a:p>
        </p:txBody>
      </p:sp>
      <p:sp>
        <p:nvSpPr>
          <p:cNvPr id="10" name="圆角矩形 9"/>
          <p:cNvSpPr/>
          <p:nvPr/>
        </p:nvSpPr>
        <p:spPr>
          <a:xfrm>
            <a:off x="489922" y="1571085"/>
            <a:ext cx="6570444" cy="3415748"/>
          </a:xfrm>
          <a:prstGeom prst="roundRect">
            <a:avLst>
              <a:gd name="adj" fmla="val 7043"/>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文本框 19"/>
          <p:cNvSpPr txBox="1"/>
          <p:nvPr/>
        </p:nvSpPr>
        <p:spPr>
          <a:xfrm>
            <a:off x="12070813" y="7218947"/>
            <a:ext cx="248786" cy="369332"/>
          </a:xfrm>
          <a:prstGeom prst="rect">
            <a:avLst/>
          </a:prstGeom>
          <a:noFill/>
        </p:spPr>
        <p:txBody>
          <a:bodyPr wrap="none" rtlCol="0">
            <a:spAutoFit/>
          </a:bodyPr>
          <a:lstStyle/>
          <a:p>
            <a:r>
              <a:rPr lang="en-US" altLang="zh-CN" dirty="0">
                <a:cs typeface="+mn-ea"/>
                <a:sym typeface="+mn-lt"/>
              </a:rPr>
              <a:t>.</a:t>
            </a:r>
            <a:endParaRPr lang="zh-CN" altLang="en-US" dirty="0">
              <a:cs typeface="+mn-ea"/>
              <a:sym typeface="+mn-lt"/>
            </a:endParaRPr>
          </a:p>
        </p:txBody>
      </p:sp>
      <p:sp>
        <p:nvSpPr>
          <p:cNvPr id="18" name="矩形 17"/>
          <p:cNvSpPr/>
          <p:nvPr/>
        </p:nvSpPr>
        <p:spPr>
          <a:xfrm>
            <a:off x="909776" y="381864"/>
            <a:ext cx="7725192" cy="523220"/>
          </a:xfrm>
          <a:prstGeom prst="rect">
            <a:avLst/>
          </a:prstGeom>
          <a:effectLst>
            <a:outerShdw blurRad="190500" dist="228600" dir="2700000" algn="ctr" rotWithShape="0">
              <a:srgbClr val="000000">
                <a:alpha val="30000"/>
              </a:srgbClr>
            </a:outerShdw>
          </a:effectLst>
        </p:spPr>
        <p:txBody>
          <a:bodyPr wrap="none">
            <a:spAutoFit/>
          </a:bodyPr>
          <a:lstStyle/>
          <a:p>
            <a:r>
              <a:rPr lang="zh-CN" altLang="en-US" sz="2800" b="1" dirty="0">
                <a:solidFill>
                  <a:srgbClr val="61719D"/>
                </a:solidFill>
                <a:cs typeface="+mn-ea"/>
                <a:sym typeface="+mn-lt"/>
              </a:rPr>
              <a:t>关键技术：集成视觉与几何特征的相机追踪方法</a:t>
            </a:r>
          </a:p>
        </p:txBody>
      </p:sp>
      <p:pic>
        <p:nvPicPr>
          <p:cNvPr id="2" name="图片 1">
            <a:extLst>
              <a:ext uri="{FF2B5EF4-FFF2-40B4-BE49-F238E27FC236}">
                <a16:creationId xmlns:a16="http://schemas.microsoft.com/office/drawing/2014/main" id="{330D9D0B-2C0D-4FBC-A54C-03E92C1A325A}"/>
              </a:ext>
            </a:extLst>
          </p:cNvPr>
          <p:cNvPicPr>
            <a:picLocks noChangeAspect="1"/>
          </p:cNvPicPr>
          <p:nvPr/>
        </p:nvPicPr>
        <p:blipFill>
          <a:blip r:embed="rId3"/>
          <a:stretch>
            <a:fillRect/>
          </a:stretch>
        </p:blipFill>
        <p:spPr>
          <a:xfrm>
            <a:off x="909776" y="2107342"/>
            <a:ext cx="5730737" cy="2328874"/>
          </a:xfrm>
          <a:prstGeom prst="rect">
            <a:avLst/>
          </a:prstGeom>
        </p:spPr>
      </p:pic>
    </p:spTree>
    <p:extLst>
      <p:ext uri="{BB962C8B-B14F-4D97-AF65-F5344CB8AC3E}">
        <p14:creationId xmlns:p14="http://schemas.microsoft.com/office/powerpoint/2010/main" val="3877412593"/>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0" nodeType="clickEffect">
                                  <p:stCondLst>
                                    <p:cond delay="2000"/>
                                  </p:stCondLst>
                                  <p:childTnLst>
                                    <p:animEffect transition="out" filter="fade">
                                      <p:cBhvr>
                                        <p:cTn id="18" dur="500"/>
                                        <p:tgtEl>
                                          <p:spTgt spid="20"/>
                                        </p:tgtEl>
                                      </p:cBhvr>
                                    </p:animEffect>
                                    <p:set>
                                      <p:cBhvr>
                                        <p:cTn id="19" dur="1" fill="hold">
                                          <p:stCondLst>
                                            <p:cond delay="49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圆角矩形 3"/>
          <p:cNvSpPr>
            <a:spLocks noChangeAspect="1"/>
          </p:cNvSpPr>
          <p:nvPr/>
        </p:nvSpPr>
        <p:spPr>
          <a:xfrm>
            <a:off x="7480220" y="2541014"/>
            <a:ext cx="4221858" cy="1775972"/>
          </a:xfrm>
          <a:prstGeom prst="roundRect">
            <a:avLst/>
          </a:pr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zh-CN" altLang="en-US" sz="1600" b="1" dirty="0">
                <a:solidFill>
                  <a:prstClr val="white"/>
                </a:solidFill>
                <a:cs typeface="+mn-ea"/>
                <a:sym typeface="+mn-lt"/>
              </a:rPr>
              <a:t>根据相机追踪过程中产生的随机误差，本课题拟采用边界权重的图优化算法，该方法可对不同类型的闭环约束赋予不同的权重，提高算法收敛性，有效降低累积误差。</a:t>
            </a:r>
            <a:endParaRPr kumimoji="0" lang="zh-CN" altLang="en-US" sz="1600" b="1"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sp>
        <p:nvSpPr>
          <p:cNvPr id="10" name="圆角矩形 9"/>
          <p:cNvSpPr/>
          <p:nvPr/>
        </p:nvSpPr>
        <p:spPr>
          <a:xfrm>
            <a:off x="489922" y="1571084"/>
            <a:ext cx="6570444" cy="3782151"/>
          </a:xfrm>
          <a:prstGeom prst="roundRect">
            <a:avLst>
              <a:gd name="adj" fmla="val 7043"/>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20" name="文本框 19"/>
          <p:cNvSpPr txBox="1"/>
          <p:nvPr/>
        </p:nvSpPr>
        <p:spPr>
          <a:xfrm>
            <a:off x="12070813" y="7218947"/>
            <a:ext cx="2487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Arial" panose="020F0502020204030204"/>
                <a:ea typeface="Microsoft YaHei"/>
                <a:cs typeface="+mn-ea"/>
                <a:sym typeface="+mn-lt"/>
              </a:rPr>
              <a:t>.</a:t>
            </a:r>
            <a:endParaRPr kumimoji="0" lang="zh-CN" altLang="en-US" sz="1800" b="0" i="0" u="none" strike="noStrike" kern="1200" cap="none" spc="0" normalizeH="0" baseline="0" noProof="0" dirty="0">
              <a:ln>
                <a:noFill/>
              </a:ln>
              <a:solidFill>
                <a:prstClr val="black"/>
              </a:solidFill>
              <a:effectLst/>
              <a:uLnTx/>
              <a:uFillTx/>
              <a:latin typeface="Arial" panose="020F0502020204030204"/>
              <a:ea typeface="Microsoft YaHei"/>
              <a:cs typeface="+mn-ea"/>
              <a:sym typeface="+mn-lt"/>
            </a:endParaRPr>
          </a:p>
        </p:txBody>
      </p:sp>
      <p:sp>
        <p:nvSpPr>
          <p:cNvPr id="18" name="矩形 17"/>
          <p:cNvSpPr/>
          <p:nvPr/>
        </p:nvSpPr>
        <p:spPr>
          <a:xfrm>
            <a:off x="909776" y="381864"/>
            <a:ext cx="5929828" cy="523220"/>
          </a:xfrm>
          <a:prstGeom prst="rect">
            <a:avLst/>
          </a:prstGeom>
          <a:effectLst>
            <a:outerShdw blurRad="190500" dist="228600" dir="2700000" algn="ctr" rotWithShape="0">
              <a:srgbClr val="000000">
                <a:alpha val="30000"/>
              </a:srgbClr>
            </a:outerShdw>
          </a:effectLst>
        </p:spPr>
        <p:txBody>
          <a:bodyPr wrap="none">
            <a:spAutoFit/>
          </a:bodyPr>
          <a:lstStyle/>
          <a:p>
            <a:pPr lvl="0"/>
            <a:r>
              <a:rPr kumimoji="0" lang="zh-CN" altLang="en-US" sz="2800" b="1"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rPr>
              <a:t>关键技术：</a:t>
            </a:r>
            <a:r>
              <a:rPr lang="zh-CN" altLang="en-US" sz="2800" b="1" dirty="0">
                <a:solidFill>
                  <a:srgbClr val="61719D"/>
                </a:solidFill>
                <a:cs typeface="+mn-ea"/>
                <a:sym typeface="+mn-lt"/>
              </a:rPr>
              <a:t>边界权重的全局优化算法</a:t>
            </a:r>
            <a:endParaRPr kumimoji="0" lang="zh-CN" altLang="en-US" sz="2800" b="1"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endParaRPr>
          </a:p>
        </p:txBody>
      </p:sp>
      <p:pic>
        <p:nvPicPr>
          <p:cNvPr id="3" name="图片 2">
            <a:extLst>
              <a:ext uri="{FF2B5EF4-FFF2-40B4-BE49-F238E27FC236}">
                <a16:creationId xmlns:a16="http://schemas.microsoft.com/office/drawing/2014/main" id="{AF208293-3494-4839-939C-5FD92D0FD480}"/>
              </a:ext>
            </a:extLst>
          </p:cNvPr>
          <p:cNvPicPr>
            <a:picLocks noChangeAspect="1"/>
          </p:cNvPicPr>
          <p:nvPr/>
        </p:nvPicPr>
        <p:blipFill>
          <a:blip r:embed="rId3"/>
          <a:stretch>
            <a:fillRect/>
          </a:stretch>
        </p:blipFill>
        <p:spPr>
          <a:xfrm>
            <a:off x="909776" y="1950762"/>
            <a:ext cx="5730737" cy="3036071"/>
          </a:xfrm>
          <a:prstGeom prst="rect">
            <a:avLst/>
          </a:prstGeom>
        </p:spPr>
      </p:pic>
    </p:spTree>
    <p:extLst>
      <p:ext uri="{BB962C8B-B14F-4D97-AF65-F5344CB8AC3E}">
        <p14:creationId xmlns:p14="http://schemas.microsoft.com/office/powerpoint/2010/main" val="269575977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0" nodeType="clickEffect">
                                  <p:stCondLst>
                                    <p:cond delay="2000"/>
                                  </p:stCondLst>
                                  <p:childTnLst>
                                    <p:animEffect transition="out" filter="fade">
                                      <p:cBhvr>
                                        <p:cTn id="18" dur="500"/>
                                        <p:tgtEl>
                                          <p:spTgt spid="20"/>
                                        </p:tgtEl>
                                      </p:cBhvr>
                                    </p:animEffect>
                                    <p:set>
                                      <p:cBhvr>
                                        <p:cTn id="19" dur="1" fill="hold">
                                          <p:stCondLst>
                                            <p:cond delay="49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P spid="2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1421134" y="2959061"/>
            <a:ext cx="5419185" cy="895350"/>
          </a:xfrm>
        </p:spPr>
        <p:txBody>
          <a:bodyPr>
            <a:normAutofit/>
          </a:bodyPr>
          <a:lstStyle/>
          <a:p>
            <a:r>
              <a:rPr lang="zh-CN" altLang="en-US" sz="4400" dirty="0">
                <a:solidFill>
                  <a:srgbClr val="61719D"/>
                </a:solidFill>
                <a:latin typeface="+mn-lt"/>
                <a:ea typeface="+mn-ea"/>
                <a:cs typeface="+mn-ea"/>
                <a:sym typeface="+mn-lt"/>
              </a:rPr>
              <a:t>项目创新</a:t>
            </a:r>
          </a:p>
        </p:txBody>
      </p:sp>
      <p:sp>
        <p:nvSpPr>
          <p:cNvPr id="9" name="文本框 8">
            <a:extLst>
              <a:ext uri="{FF2B5EF4-FFF2-40B4-BE49-F238E27FC236}">
                <a16:creationId xmlns:a16="http://schemas.microsoft.com/office/drawing/2014/main" id="{04F69230-F3A6-4586-9371-A858F4763E9F}"/>
              </a:ext>
            </a:extLst>
          </p:cNvPr>
          <p:cNvSpPr txBox="1"/>
          <p:nvPr/>
        </p:nvSpPr>
        <p:spPr>
          <a:xfrm>
            <a:off x="1499040" y="2091831"/>
            <a:ext cx="1023516" cy="889909"/>
          </a:xfrm>
          <a:prstGeom prst="rect">
            <a:avLst/>
          </a:prstGeom>
          <a:noFill/>
          <a:ln w="117475">
            <a:noFill/>
          </a:ln>
          <a:effectLst>
            <a:outerShdw blurRad="190500" dist="228600" dir="2700000" algn="ctr" rotWithShape="0">
              <a:srgbClr val="000000">
                <a:alpha val="30000"/>
              </a:srgbClr>
            </a:outerShdw>
          </a:effectLst>
        </p:spPr>
        <p:txBody>
          <a:bodyPr wrap="none" rtlCol="0">
            <a:prstTxWarp prst="textPlain">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100" normalizeH="0" baseline="0" noProof="0" dirty="0">
                <a:ln>
                  <a:noFill/>
                </a:ln>
                <a:solidFill>
                  <a:srgbClr val="61719D"/>
                </a:solidFill>
                <a:effectLst/>
                <a:uLnTx/>
                <a:uFillTx/>
                <a:latin typeface="Impact" panose="020B0806030902050204" pitchFamily="34" charset="0"/>
                <a:cs typeface="+mn-ea"/>
                <a:sym typeface="+mn-lt"/>
              </a:rPr>
              <a:t>/03</a:t>
            </a:r>
            <a:endParaRPr kumimoji="0" lang="zh-CN" altLang="en-US" sz="1800" b="0" i="0" u="none" strike="noStrike" kern="1200" cap="none" spc="100" normalizeH="0" baseline="0" noProof="0" dirty="0">
              <a:ln>
                <a:noFill/>
              </a:ln>
              <a:solidFill>
                <a:srgbClr val="61719D"/>
              </a:solidFill>
              <a:effectLst/>
              <a:uLnTx/>
              <a:uFillTx/>
              <a:latin typeface="Impact" panose="020B0806030902050204" pitchFamily="34" charset="0"/>
              <a:cs typeface="+mn-ea"/>
              <a:sym typeface="+mn-lt"/>
            </a:endParaRPr>
          </a:p>
        </p:txBody>
      </p:sp>
    </p:spTree>
    <p:extLst>
      <p:ext uri="{BB962C8B-B14F-4D97-AF65-F5344CB8AC3E}">
        <p14:creationId xmlns:p14="http://schemas.microsoft.com/office/powerpoint/2010/main" val="3529985404"/>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1115185" y="1820051"/>
            <a:ext cx="2648283" cy="874646"/>
          </a:xfrm>
          <a:prstGeom prst="rect">
            <a:avLst/>
          </a:prstGeom>
          <a:solidFill>
            <a:schemeClr val="tx2">
              <a:lumMod val="60000"/>
              <a:lumOff val="40000"/>
            </a:schemeClr>
          </a:solid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cs typeface="+mn-ea"/>
                <a:sym typeface="+mn-lt"/>
              </a:rPr>
              <a:t>利用深度相机标定技术，进行</a:t>
            </a:r>
            <a:r>
              <a:rPr lang="en-US" altLang="zh-CN" dirty="0">
                <a:solidFill>
                  <a:schemeClr val="bg1"/>
                </a:solidFill>
                <a:cs typeface="+mn-ea"/>
                <a:sym typeface="+mn-lt"/>
              </a:rPr>
              <a:t>RGB-D</a:t>
            </a:r>
            <a:r>
              <a:rPr lang="zh-CN" altLang="en-US" dirty="0">
                <a:solidFill>
                  <a:schemeClr val="bg1"/>
                </a:solidFill>
                <a:cs typeface="+mn-ea"/>
                <a:sym typeface="+mn-lt"/>
              </a:rPr>
              <a:t>传感器标定</a:t>
            </a:r>
          </a:p>
        </p:txBody>
      </p:sp>
      <p:sp>
        <p:nvSpPr>
          <p:cNvPr id="5" name="矩形 4"/>
          <p:cNvSpPr/>
          <p:nvPr/>
        </p:nvSpPr>
        <p:spPr>
          <a:xfrm>
            <a:off x="7751836" y="1815548"/>
            <a:ext cx="2649600" cy="874646"/>
          </a:xfrm>
          <a:prstGeom prst="rect">
            <a:avLst/>
          </a:prstGeom>
          <a:solidFill>
            <a:schemeClr val="tx2">
              <a:lumMod val="60000"/>
              <a:lumOff val="40000"/>
            </a:schemeClr>
          </a:solid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cs typeface="+mn-ea"/>
                <a:sym typeface="+mn-lt"/>
              </a:rPr>
              <a:t>提出边界权重约束的全局优化算法</a:t>
            </a:r>
          </a:p>
        </p:txBody>
      </p:sp>
      <p:sp>
        <p:nvSpPr>
          <p:cNvPr id="6" name="矩形 5"/>
          <p:cNvSpPr/>
          <p:nvPr/>
        </p:nvSpPr>
        <p:spPr>
          <a:xfrm>
            <a:off x="4432852" y="1815548"/>
            <a:ext cx="2649600" cy="874646"/>
          </a:xfrm>
          <a:prstGeom prst="rect">
            <a:avLst/>
          </a:prstGeom>
          <a:solidFill>
            <a:schemeClr val="tx2">
              <a:lumMod val="60000"/>
              <a:lumOff val="40000"/>
            </a:schemeClr>
          </a:solid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cs typeface="+mn-ea"/>
                <a:sym typeface="+mn-lt"/>
              </a:rPr>
              <a:t>提出集成视觉与几何特征的</a:t>
            </a:r>
            <a:r>
              <a:rPr lang="en-US" altLang="zh-CN" dirty="0">
                <a:solidFill>
                  <a:schemeClr val="bg1"/>
                </a:solidFill>
                <a:cs typeface="+mn-ea"/>
                <a:sym typeface="+mn-lt"/>
              </a:rPr>
              <a:t>RGB-D </a:t>
            </a:r>
            <a:r>
              <a:rPr lang="zh-CN" altLang="en-US" dirty="0">
                <a:solidFill>
                  <a:schemeClr val="bg1"/>
                </a:solidFill>
                <a:cs typeface="+mn-ea"/>
                <a:sym typeface="+mn-lt"/>
              </a:rPr>
              <a:t>传感器相机可靠追踪方法。</a:t>
            </a:r>
          </a:p>
        </p:txBody>
      </p:sp>
      <p:sp>
        <p:nvSpPr>
          <p:cNvPr id="10" name="矩形 9"/>
          <p:cNvSpPr/>
          <p:nvPr/>
        </p:nvSpPr>
        <p:spPr>
          <a:xfrm>
            <a:off x="1115185" y="3219046"/>
            <a:ext cx="2648283" cy="3013078"/>
          </a:xfrm>
          <a:prstGeom prst="rect">
            <a:avLst/>
          </a:prstGeom>
          <a:solidFill>
            <a:schemeClr val="tx2">
              <a:lumMod val="60000"/>
              <a:lumOff val="40000"/>
            </a:schemeClr>
          </a:solid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cs typeface="+mn-ea"/>
                <a:sym typeface="+mn-lt"/>
              </a:rPr>
              <a:t>       该方法根据深度相机精度随深度变化而变化的特点，对不同距离的点施以不同的权重，使得其中精度较高的部分能够在更大程度上决定内外参数。进而使得深度数据和彩色信息能够在彩色相机视角下较好的对齐</a:t>
            </a:r>
            <a:r>
              <a:rPr lang="zh-CN" altLang="en-US" sz="1200" dirty="0">
                <a:cs typeface="+mn-ea"/>
                <a:sym typeface="+mn-lt"/>
              </a:rPr>
              <a:t>。</a:t>
            </a:r>
          </a:p>
        </p:txBody>
      </p:sp>
      <p:sp>
        <p:nvSpPr>
          <p:cNvPr id="11" name="矩形 10"/>
          <p:cNvSpPr/>
          <p:nvPr/>
        </p:nvSpPr>
        <p:spPr>
          <a:xfrm>
            <a:off x="7750519" y="3219047"/>
            <a:ext cx="2648283" cy="3013078"/>
          </a:xfrm>
          <a:prstGeom prst="rect">
            <a:avLst/>
          </a:prstGeom>
          <a:solidFill>
            <a:schemeClr val="tx2">
              <a:lumMod val="60000"/>
              <a:lumOff val="40000"/>
            </a:schemeClr>
          </a:solid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cs typeface="+mn-ea"/>
                <a:sym typeface="+mn-lt"/>
              </a:rPr>
              <a:t>       在多类型闭环检测约束条件下，该方法依据相机追踪及闭环检测中产生的随机误差，采用边界权重的图优化算法，对不同类型的闭环约束赋予不同的权重，进而有效提高全局优化迭代的收敛性，降低累积误差。</a:t>
            </a:r>
          </a:p>
        </p:txBody>
      </p:sp>
      <p:sp>
        <p:nvSpPr>
          <p:cNvPr id="12" name="矩形 11"/>
          <p:cNvSpPr/>
          <p:nvPr/>
        </p:nvSpPr>
        <p:spPr>
          <a:xfrm>
            <a:off x="4432852" y="3219047"/>
            <a:ext cx="2648283" cy="3013078"/>
          </a:xfrm>
          <a:prstGeom prst="rect">
            <a:avLst/>
          </a:prstGeom>
          <a:solidFill>
            <a:schemeClr val="tx2">
              <a:lumMod val="60000"/>
              <a:lumOff val="40000"/>
            </a:schemeClr>
          </a:solid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a:cs typeface="+mn-ea"/>
                <a:sym typeface="+mn-lt"/>
              </a:rPr>
              <a:t>       该方法针对</a:t>
            </a:r>
            <a:r>
              <a:rPr lang="en-US" altLang="zh-CN" sz="1400" dirty="0">
                <a:cs typeface="+mn-ea"/>
                <a:sym typeface="+mn-lt"/>
              </a:rPr>
              <a:t>RGB-D</a:t>
            </a:r>
            <a:r>
              <a:rPr lang="zh-CN" altLang="en-US" sz="1400" dirty="0">
                <a:cs typeface="+mn-ea"/>
                <a:sym typeface="+mn-lt"/>
              </a:rPr>
              <a:t>传感器相机追踪容易产生误差累积问题，深入分析</a:t>
            </a:r>
            <a:r>
              <a:rPr lang="en-US" altLang="zh-CN" sz="1400" dirty="0">
                <a:cs typeface="+mn-ea"/>
                <a:sym typeface="+mn-lt"/>
              </a:rPr>
              <a:t>RGB-D</a:t>
            </a:r>
            <a:r>
              <a:rPr lang="zh-CN" altLang="en-US" sz="1400" dirty="0">
                <a:cs typeface="+mn-ea"/>
                <a:sym typeface="+mn-lt"/>
              </a:rPr>
              <a:t>传感器深度和视觉图像数据特点，提出集成视觉与几何特征的相机追踪方法，采用特征点赋权的方式调整不同深度值下特征点在相机追踪算法中的贡献，同时针对纹理稀疏区域，创新性地提出三维线要素描述算子，通过三维线匹配方法优化相机姿态，解决纹理匮乏区域的相机追踪问题。</a:t>
            </a:r>
          </a:p>
        </p:txBody>
      </p:sp>
      <p:sp>
        <p:nvSpPr>
          <p:cNvPr id="25" name="文本框 24"/>
          <p:cNvSpPr txBox="1"/>
          <p:nvPr/>
        </p:nvSpPr>
        <p:spPr>
          <a:xfrm>
            <a:off x="12070813" y="7218947"/>
            <a:ext cx="248786" cy="369332"/>
          </a:xfrm>
          <a:prstGeom prst="rect">
            <a:avLst/>
          </a:prstGeom>
          <a:noFill/>
        </p:spPr>
        <p:txBody>
          <a:bodyPr wrap="none" rtlCol="0">
            <a:spAutoFit/>
          </a:bodyPr>
          <a:lstStyle/>
          <a:p>
            <a:r>
              <a:rPr lang="en-US" altLang="zh-CN" dirty="0">
                <a:cs typeface="+mn-ea"/>
                <a:sym typeface="+mn-lt"/>
              </a:rPr>
              <a:t>.</a:t>
            </a:r>
            <a:endParaRPr lang="zh-CN" altLang="en-US" dirty="0">
              <a:cs typeface="+mn-ea"/>
              <a:sym typeface="+mn-lt"/>
            </a:endParaRPr>
          </a:p>
        </p:txBody>
      </p:sp>
      <p:sp>
        <p:nvSpPr>
          <p:cNvPr id="23" name="矩形 22"/>
          <p:cNvSpPr/>
          <p:nvPr/>
        </p:nvSpPr>
        <p:spPr>
          <a:xfrm>
            <a:off x="909776" y="381864"/>
            <a:ext cx="1620957" cy="523220"/>
          </a:xfrm>
          <a:prstGeom prst="rect">
            <a:avLst/>
          </a:prstGeom>
          <a:effectLst>
            <a:outerShdw blurRad="190500" dist="228600" dir="2700000" algn="ctr" rotWithShape="0">
              <a:srgbClr val="000000">
                <a:alpha val="30000"/>
              </a:srgbClr>
            </a:outerShdw>
          </a:effectLst>
        </p:spPr>
        <p:txBody>
          <a:bodyPr wrap="none">
            <a:spAutoFit/>
          </a:bodyPr>
          <a:lstStyle/>
          <a:p>
            <a:r>
              <a:rPr lang="zh-CN" altLang="en-US" sz="2800" b="1" dirty="0">
                <a:solidFill>
                  <a:srgbClr val="61719D"/>
                </a:solidFill>
                <a:cs typeface="+mn-ea"/>
                <a:sym typeface="+mn-lt"/>
              </a:rPr>
              <a:t>项目创新</a:t>
            </a:r>
          </a:p>
        </p:txBody>
      </p:sp>
    </p:spTree>
    <p:extLst>
      <p:ext uri="{BB962C8B-B14F-4D97-AF65-F5344CB8AC3E}">
        <p14:creationId xmlns:p14="http://schemas.microsoft.com/office/powerpoint/2010/main" val="4001228253"/>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up)">
                                      <p:cBhvr>
                                        <p:cTn id="10" dur="500"/>
                                        <p:tgtEl>
                                          <p:spTgt spid="5"/>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up)">
                                      <p:cBhvr>
                                        <p:cTn id="13" dur="500"/>
                                        <p:tgtEl>
                                          <p:spTgt spid="6"/>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up)">
                                      <p:cBhvr>
                                        <p:cTn id="16" dur="500"/>
                                        <p:tgtEl>
                                          <p:spTgt spid="10"/>
                                        </p:tgtEl>
                                      </p:cBhvr>
                                    </p:animEffect>
                                  </p:childTnLst>
                                </p:cTn>
                              </p:par>
                              <p:par>
                                <p:cTn id="17" presetID="22" presetClass="entr" presetSubtype="1"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up)">
                                      <p:cBhvr>
                                        <p:cTn id="19" dur="500"/>
                                        <p:tgtEl>
                                          <p:spTgt spid="11"/>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0" nodeType="clickEffect">
                                  <p:stCondLst>
                                    <p:cond delay="2000"/>
                                  </p:stCondLst>
                                  <p:childTnLst>
                                    <p:animEffect transition="out" filter="fade">
                                      <p:cBhvr>
                                        <p:cTn id="26" dur="500"/>
                                        <p:tgtEl>
                                          <p:spTgt spid="25"/>
                                        </p:tgtEl>
                                      </p:cBhvr>
                                    </p:animEffect>
                                    <p:set>
                                      <p:cBhvr>
                                        <p:cTn id="27" dur="1" fill="hold">
                                          <p:stCondLst>
                                            <p:cond delay="499"/>
                                          </p:stCondLst>
                                        </p:cTn>
                                        <p:tgtEl>
                                          <p:spTgt spid="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10" grpId="0" animBg="1"/>
      <p:bldP spid="11" grpId="0" animBg="1"/>
      <p:bldP spid="12" grpId="0" animBg="1"/>
      <p:bldP spid="2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1421134" y="2959061"/>
            <a:ext cx="5419185" cy="895350"/>
          </a:xfrm>
        </p:spPr>
        <p:txBody>
          <a:bodyPr>
            <a:normAutofit/>
          </a:bodyPr>
          <a:lstStyle/>
          <a:p>
            <a:r>
              <a:rPr lang="zh-CN" altLang="en-US" sz="4400" dirty="0">
                <a:solidFill>
                  <a:srgbClr val="61719D"/>
                </a:solidFill>
                <a:latin typeface="+mn-lt"/>
                <a:ea typeface="+mn-ea"/>
                <a:cs typeface="+mn-ea"/>
                <a:sym typeface="+mn-lt"/>
              </a:rPr>
              <a:t>进展安排</a:t>
            </a:r>
          </a:p>
        </p:txBody>
      </p:sp>
      <p:sp>
        <p:nvSpPr>
          <p:cNvPr id="9" name="文本框 8">
            <a:extLst>
              <a:ext uri="{FF2B5EF4-FFF2-40B4-BE49-F238E27FC236}">
                <a16:creationId xmlns:a16="http://schemas.microsoft.com/office/drawing/2014/main" id="{04F69230-F3A6-4586-9371-A858F4763E9F}"/>
              </a:ext>
            </a:extLst>
          </p:cNvPr>
          <p:cNvSpPr txBox="1"/>
          <p:nvPr/>
        </p:nvSpPr>
        <p:spPr>
          <a:xfrm>
            <a:off x="1499040" y="2091831"/>
            <a:ext cx="1023516" cy="889909"/>
          </a:xfrm>
          <a:prstGeom prst="rect">
            <a:avLst/>
          </a:prstGeom>
          <a:noFill/>
          <a:ln w="117475">
            <a:noFill/>
          </a:ln>
          <a:effectLst>
            <a:outerShdw blurRad="190500" dist="228600" dir="2700000" algn="ctr" rotWithShape="0">
              <a:srgbClr val="000000">
                <a:alpha val="30000"/>
              </a:srgbClr>
            </a:outerShdw>
          </a:effectLst>
        </p:spPr>
        <p:txBody>
          <a:bodyPr wrap="none" rtlCol="0">
            <a:prstTxWarp prst="textPlain">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100" normalizeH="0" baseline="0" noProof="0" dirty="0">
                <a:ln>
                  <a:noFill/>
                </a:ln>
                <a:solidFill>
                  <a:srgbClr val="61719D"/>
                </a:solidFill>
                <a:effectLst/>
                <a:uLnTx/>
                <a:uFillTx/>
                <a:latin typeface="Impact" panose="020B0806030902050204" pitchFamily="34" charset="0"/>
                <a:cs typeface="+mn-ea"/>
                <a:sym typeface="+mn-lt"/>
              </a:rPr>
              <a:t>/04</a:t>
            </a:r>
            <a:endParaRPr kumimoji="0" lang="zh-CN" altLang="en-US" sz="1800" b="0" i="0" u="none" strike="noStrike" kern="1200" cap="none" spc="100" normalizeH="0" baseline="0" noProof="0" dirty="0">
              <a:ln>
                <a:noFill/>
              </a:ln>
              <a:solidFill>
                <a:srgbClr val="61719D"/>
              </a:solidFill>
              <a:effectLst/>
              <a:uLnTx/>
              <a:uFillTx/>
              <a:latin typeface="Impact" panose="020B0806030902050204" pitchFamily="34" charset="0"/>
              <a:cs typeface="+mn-ea"/>
              <a:sym typeface="+mn-lt"/>
            </a:endParaRPr>
          </a:p>
        </p:txBody>
      </p:sp>
    </p:spTree>
    <p:extLst>
      <p:ext uri="{BB962C8B-B14F-4D97-AF65-F5344CB8AC3E}">
        <p14:creationId xmlns:p14="http://schemas.microsoft.com/office/powerpoint/2010/main" val="3489105017"/>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22" name="直接连接符 21"/>
          <p:cNvCxnSpPr>
            <a:cxnSpLocks/>
          </p:cNvCxnSpPr>
          <p:nvPr/>
        </p:nvCxnSpPr>
        <p:spPr>
          <a:xfrm>
            <a:off x="1172625" y="3617843"/>
            <a:ext cx="9365170" cy="23190"/>
          </a:xfrm>
          <a:prstGeom prst="line">
            <a:avLst/>
          </a:prstGeom>
          <a:ln w="38100">
            <a:solidFill>
              <a:schemeClr val="tx2">
                <a:lumMod val="60000"/>
                <a:lumOff val="4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2345442" y="3065034"/>
            <a:ext cx="1171879" cy="1480460"/>
            <a:chOff x="1928191" y="3065033"/>
            <a:chExt cx="1171879" cy="1480461"/>
          </a:xfrm>
          <a:solidFill>
            <a:schemeClr val="tx2">
              <a:lumMod val="60000"/>
              <a:lumOff val="40000"/>
            </a:schemeClr>
          </a:solidFill>
        </p:grpSpPr>
        <p:sp>
          <p:nvSpPr>
            <p:cNvPr id="18" name="等腰三角形 17"/>
            <p:cNvSpPr/>
            <p:nvPr/>
          </p:nvSpPr>
          <p:spPr>
            <a:xfrm rot="10800000">
              <a:off x="2279374" y="4134677"/>
              <a:ext cx="463826" cy="410817"/>
            </a:xfrm>
            <a:prstGeom prst="triangle">
              <a:avLst/>
            </a:prstGeom>
            <a:grp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4" name="椭圆 3"/>
            <p:cNvSpPr>
              <a:spLocks noChangeAspect="1"/>
            </p:cNvSpPr>
            <p:nvPr/>
          </p:nvSpPr>
          <p:spPr>
            <a:xfrm>
              <a:off x="1928191" y="3065033"/>
              <a:ext cx="1171879" cy="1152000"/>
            </a:xfrm>
            <a:prstGeom prst="ellipse">
              <a:avLst/>
            </a:prstGeom>
            <a:grp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cs typeface="+mn-ea"/>
                  <a:sym typeface="+mn-lt"/>
                </a:rPr>
                <a:t>2019.01-2019.03</a:t>
              </a:r>
              <a:endParaRPr lang="zh-CN" altLang="en-US" sz="1400" dirty="0">
                <a:cs typeface="+mn-ea"/>
                <a:sym typeface="+mn-lt"/>
              </a:endParaRPr>
            </a:p>
          </p:txBody>
        </p:sp>
      </p:grpSp>
      <p:grpSp>
        <p:nvGrpSpPr>
          <p:cNvPr id="26" name="组合 25"/>
          <p:cNvGrpSpPr/>
          <p:nvPr/>
        </p:nvGrpSpPr>
        <p:grpSpPr>
          <a:xfrm>
            <a:off x="4274913" y="2716695"/>
            <a:ext cx="1175191" cy="1500338"/>
            <a:chOff x="3717236" y="2716696"/>
            <a:chExt cx="1175191" cy="1500338"/>
          </a:xfrm>
          <a:solidFill>
            <a:schemeClr val="tx2">
              <a:lumMod val="60000"/>
              <a:lumOff val="40000"/>
            </a:schemeClr>
          </a:solidFill>
        </p:grpSpPr>
        <p:sp>
          <p:nvSpPr>
            <p:cNvPr id="16" name="等腰三角形 15"/>
            <p:cNvSpPr/>
            <p:nvPr/>
          </p:nvSpPr>
          <p:spPr>
            <a:xfrm>
              <a:off x="4094922" y="2716696"/>
              <a:ext cx="463826" cy="410817"/>
            </a:xfrm>
            <a:prstGeom prst="triangle">
              <a:avLst/>
            </a:prstGeom>
            <a:grp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5" name="椭圆 4"/>
            <p:cNvSpPr>
              <a:spLocks noChangeAspect="1"/>
            </p:cNvSpPr>
            <p:nvPr/>
          </p:nvSpPr>
          <p:spPr>
            <a:xfrm>
              <a:off x="3717236" y="3065034"/>
              <a:ext cx="1175191" cy="1152000"/>
            </a:xfrm>
            <a:prstGeom prst="ellipse">
              <a:avLst/>
            </a:prstGeom>
            <a:grp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cs typeface="+mn-ea"/>
                  <a:sym typeface="+mn-lt"/>
                </a:rPr>
                <a:t>2019.04-2019.09</a:t>
              </a:r>
              <a:endParaRPr lang="zh-CN" altLang="en-US" sz="1400" dirty="0">
                <a:cs typeface="+mn-ea"/>
                <a:sym typeface="+mn-lt"/>
              </a:endParaRPr>
            </a:p>
          </p:txBody>
        </p:sp>
      </p:grpSp>
      <p:grpSp>
        <p:nvGrpSpPr>
          <p:cNvPr id="27" name="组合 26"/>
          <p:cNvGrpSpPr/>
          <p:nvPr/>
        </p:nvGrpSpPr>
        <p:grpSpPr>
          <a:xfrm>
            <a:off x="6205428" y="3065033"/>
            <a:ext cx="1175191" cy="1480460"/>
            <a:chOff x="5532783" y="3065034"/>
            <a:chExt cx="1175191" cy="1480460"/>
          </a:xfrm>
          <a:solidFill>
            <a:schemeClr val="tx2">
              <a:lumMod val="60000"/>
              <a:lumOff val="40000"/>
            </a:schemeClr>
          </a:solidFill>
        </p:grpSpPr>
        <p:sp>
          <p:nvSpPr>
            <p:cNvPr id="19" name="等腰三角形 18"/>
            <p:cNvSpPr/>
            <p:nvPr/>
          </p:nvSpPr>
          <p:spPr>
            <a:xfrm rot="10800000">
              <a:off x="5864088" y="4134677"/>
              <a:ext cx="463826" cy="410817"/>
            </a:xfrm>
            <a:prstGeom prst="triangle">
              <a:avLst/>
            </a:prstGeom>
            <a:grp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6" name="椭圆 5"/>
            <p:cNvSpPr>
              <a:spLocks noChangeAspect="1"/>
            </p:cNvSpPr>
            <p:nvPr/>
          </p:nvSpPr>
          <p:spPr>
            <a:xfrm>
              <a:off x="5532783" y="3065034"/>
              <a:ext cx="1175191" cy="1152000"/>
            </a:xfrm>
            <a:prstGeom prst="ellipse">
              <a:avLst/>
            </a:prstGeom>
            <a:grp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cs typeface="+mn-ea"/>
                  <a:sym typeface="+mn-lt"/>
                </a:rPr>
                <a:t>2019.10-2020.05</a:t>
              </a:r>
              <a:endParaRPr lang="zh-CN" altLang="en-US" sz="1400" dirty="0">
                <a:cs typeface="+mn-ea"/>
                <a:sym typeface="+mn-lt"/>
              </a:endParaRPr>
            </a:p>
          </p:txBody>
        </p:sp>
      </p:grpSp>
      <p:grpSp>
        <p:nvGrpSpPr>
          <p:cNvPr id="28" name="组合 27"/>
          <p:cNvGrpSpPr/>
          <p:nvPr/>
        </p:nvGrpSpPr>
        <p:grpSpPr>
          <a:xfrm>
            <a:off x="8087187" y="2750796"/>
            <a:ext cx="1175191" cy="1506964"/>
            <a:chOff x="7325141" y="2710070"/>
            <a:chExt cx="1152000" cy="1506964"/>
          </a:xfrm>
          <a:solidFill>
            <a:schemeClr val="tx2">
              <a:lumMod val="60000"/>
              <a:lumOff val="40000"/>
            </a:schemeClr>
          </a:solidFill>
        </p:grpSpPr>
        <p:sp>
          <p:nvSpPr>
            <p:cNvPr id="17" name="等腰三角形 16"/>
            <p:cNvSpPr/>
            <p:nvPr/>
          </p:nvSpPr>
          <p:spPr>
            <a:xfrm>
              <a:off x="7679635" y="2710070"/>
              <a:ext cx="463826" cy="410817"/>
            </a:xfrm>
            <a:prstGeom prst="triangle">
              <a:avLst/>
            </a:prstGeom>
            <a:grp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7" name="椭圆 6"/>
            <p:cNvSpPr>
              <a:spLocks noChangeAspect="1"/>
            </p:cNvSpPr>
            <p:nvPr/>
          </p:nvSpPr>
          <p:spPr>
            <a:xfrm>
              <a:off x="7325141" y="3065034"/>
              <a:ext cx="1152000" cy="1152000"/>
            </a:xfrm>
            <a:prstGeom prst="ellipse">
              <a:avLst/>
            </a:prstGeom>
            <a:grp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cs typeface="+mn-ea"/>
                  <a:sym typeface="+mn-lt"/>
                </a:rPr>
                <a:t>2020.06-2020.12</a:t>
              </a:r>
              <a:endParaRPr lang="zh-CN" altLang="en-US" sz="1400" dirty="0">
                <a:cs typeface="+mn-ea"/>
                <a:sym typeface="+mn-lt"/>
              </a:endParaRPr>
            </a:p>
          </p:txBody>
        </p:sp>
      </p:grpSp>
      <p:sp>
        <p:nvSpPr>
          <p:cNvPr id="9" name="矩形 8"/>
          <p:cNvSpPr/>
          <p:nvPr/>
        </p:nvSpPr>
        <p:spPr>
          <a:xfrm>
            <a:off x="909776" y="4616578"/>
            <a:ext cx="3964065" cy="951864"/>
          </a:xfrm>
          <a:prstGeom prst="rect">
            <a:avLst/>
          </a:prstGeom>
        </p:spPr>
        <p:txBody>
          <a:bodyPr wrap="square">
            <a:spAutoFit/>
          </a:bodyPr>
          <a:lstStyle/>
          <a:p>
            <a:pPr>
              <a:lnSpc>
                <a:spcPts val="2300"/>
              </a:lnSpc>
            </a:pPr>
            <a:r>
              <a:rPr lang="zh-CN" altLang="en-US" sz="1600" dirty="0">
                <a:cs typeface="+mn-ea"/>
                <a:sym typeface="+mn-lt"/>
              </a:rPr>
              <a:t>文献调研、研究方案设计以及机器人的组装（已完成）；进行机器人的调试，使其能完成一些比较简单的任务。</a:t>
            </a:r>
          </a:p>
        </p:txBody>
      </p:sp>
      <p:sp>
        <p:nvSpPr>
          <p:cNvPr id="10" name="矩形 9"/>
          <p:cNvSpPr/>
          <p:nvPr/>
        </p:nvSpPr>
        <p:spPr>
          <a:xfrm>
            <a:off x="5116425" y="4616578"/>
            <a:ext cx="5597564" cy="951864"/>
          </a:xfrm>
          <a:prstGeom prst="rect">
            <a:avLst/>
          </a:prstGeom>
        </p:spPr>
        <p:txBody>
          <a:bodyPr wrap="square">
            <a:spAutoFit/>
          </a:bodyPr>
          <a:lstStyle/>
          <a:p>
            <a:pPr>
              <a:lnSpc>
                <a:spcPts val="2300"/>
              </a:lnSpc>
            </a:pPr>
            <a:r>
              <a:rPr lang="zh-CN" altLang="en-US" sz="1600" dirty="0">
                <a:cs typeface="+mn-ea"/>
                <a:sym typeface="+mn-lt"/>
              </a:rPr>
              <a:t>利用机器人搭载的</a:t>
            </a:r>
            <a:r>
              <a:rPr lang="en-US" altLang="zh-CN" sz="1600" dirty="0">
                <a:cs typeface="+mn-ea"/>
                <a:sym typeface="+mn-lt"/>
              </a:rPr>
              <a:t>RGB-D</a:t>
            </a:r>
            <a:r>
              <a:rPr lang="zh-CN" altLang="en-US" sz="1600" dirty="0">
                <a:cs typeface="+mn-ea"/>
                <a:sym typeface="+mn-lt"/>
              </a:rPr>
              <a:t>传感器实现高精度，快响应的机器人定位原型演示系统，通过快速的室内场景图像获取与特征匹配技术，探索一种高效的机器人室内定位与三维感知方法。</a:t>
            </a:r>
          </a:p>
        </p:txBody>
      </p:sp>
      <p:sp>
        <p:nvSpPr>
          <p:cNvPr id="12" name="矩形 11"/>
          <p:cNvSpPr/>
          <p:nvPr/>
        </p:nvSpPr>
        <p:spPr>
          <a:xfrm>
            <a:off x="3102190" y="1746307"/>
            <a:ext cx="3564644" cy="951864"/>
          </a:xfrm>
          <a:prstGeom prst="rect">
            <a:avLst/>
          </a:prstGeom>
        </p:spPr>
        <p:txBody>
          <a:bodyPr wrap="square">
            <a:spAutoFit/>
          </a:bodyPr>
          <a:lstStyle/>
          <a:p>
            <a:pPr>
              <a:lnSpc>
                <a:spcPts val="2300"/>
              </a:lnSpc>
            </a:pPr>
            <a:r>
              <a:rPr lang="zh-CN" altLang="en-US" sz="1600" dirty="0">
                <a:cs typeface="+mn-ea"/>
                <a:sym typeface="+mn-lt"/>
              </a:rPr>
              <a:t>进行多模型的几何标定，使得像方点和物方点能更好的匹配并获得更大的精度。</a:t>
            </a:r>
          </a:p>
        </p:txBody>
      </p:sp>
      <p:sp>
        <p:nvSpPr>
          <p:cNvPr id="13" name="矩形 12"/>
          <p:cNvSpPr/>
          <p:nvPr/>
        </p:nvSpPr>
        <p:spPr>
          <a:xfrm>
            <a:off x="6666834" y="1451355"/>
            <a:ext cx="5276294" cy="1246816"/>
          </a:xfrm>
          <a:prstGeom prst="rect">
            <a:avLst/>
          </a:prstGeom>
        </p:spPr>
        <p:txBody>
          <a:bodyPr wrap="square">
            <a:spAutoFit/>
          </a:bodyPr>
          <a:lstStyle/>
          <a:p>
            <a:pPr>
              <a:lnSpc>
                <a:spcPts val="2300"/>
              </a:lnSpc>
            </a:pPr>
            <a:r>
              <a:rPr lang="zh-CN" altLang="en-US" sz="1600" dirty="0">
                <a:cs typeface="+mn-ea"/>
                <a:sym typeface="+mn-lt"/>
              </a:rPr>
              <a:t>进行基于三维模型和图像的高精度室内探测，并选择典型室内场景（办公场所、商场、停车场、机场、车站等）进行定位实验验证，测试系统性能（定位精度、响应速度），并对研究成果进行评议鉴定，准备结题验收。</a:t>
            </a:r>
          </a:p>
        </p:txBody>
      </p:sp>
      <p:sp>
        <p:nvSpPr>
          <p:cNvPr id="33" name="文本框 32"/>
          <p:cNvSpPr txBox="1"/>
          <p:nvPr/>
        </p:nvSpPr>
        <p:spPr>
          <a:xfrm>
            <a:off x="12070813" y="7218947"/>
            <a:ext cx="248786" cy="369332"/>
          </a:xfrm>
          <a:prstGeom prst="rect">
            <a:avLst/>
          </a:prstGeom>
          <a:noFill/>
        </p:spPr>
        <p:txBody>
          <a:bodyPr wrap="none" rtlCol="0">
            <a:spAutoFit/>
          </a:bodyPr>
          <a:lstStyle/>
          <a:p>
            <a:r>
              <a:rPr lang="en-US" altLang="zh-CN" dirty="0">
                <a:cs typeface="+mn-ea"/>
                <a:sym typeface="+mn-lt"/>
              </a:rPr>
              <a:t>.</a:t>
            </a:r>
            <a:endParaRPr lang="zh-CN" altLang="en-US" dirty="0">
              <a:cs typeface="+mn-ea"/>
              <a:sym typeface="+mn-lt"/>
            </a:endParaRPr>
          </a:p>
        </p:txBody>
      </p:sp>
      <p:sp>
        <p:nvSpPr>
          <p:cNvPr id="31" name="矩形 30"/>
          <p:cNvSpPr/>
          <p:nvPr/>
        </p:nvSpPr>
        <p:spPr>
          <a:xfrm>
            <a:off x="909776" y="381864"/>
            <a:ext cx="1620957" cy="523220"/>
          </a:xfrm>
          <a:prstGeom prst="rect">
            <a:avLst/>
          </a:prstGeom>
          <a:effectLst>
            <a:outerShdw blurRad="190500" dist="228600" dir="2700000" algn="ctr" rotWithShape="0">
              <a:srgbClr val="000000">
                <a:alpha val="30000"/>
              </a:srgbClr>
            </a:outerShdw>
          </a:effectLst>
        </p:spPr>
        <p:txBody>
          <a:bodyPr wrap="none">
            <a:spAutoFit/>
          </a:bodyPr>
          <a:lstStyle/>
          <a:p>
            <a:r>
              <a:rPr lang="zh-CN" altLang="en-US" sz="2800" b="1" dirty="0">
                <a:solidFill>
                  <a:srgbClr val="61719D"/>
                </a:solidFill>
                <a:cs typeface="+mn-ea"/>
                <a:sym typeface="+mn-lt"/>
              </a:rPr>
              <a:t>进展安排</a:t>
            </a:r>
          </a:p>
        </p:txBody>
      </p:sp>
    </p:spTree>
    <p:extLst>
      <p:ext uri="{BB962C8B-B14F-4D97-AF65-F5344CB8AC3E}">
        <p14:creationId xmlns:p14="http://schemas.microsoft.com/office/powerpoint/2010/main" val="1101318430"/>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up)">
                                      <p:cBhvr>
                                        <p:cTn id="12" dur="500"/>
                                        <p:tgtEl>
                                          <p:spTgt spid="25"/>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ipe(down)">
                                      <p:cBhvr>
                                        <p:cTn id="20" dur="500"/>
                                        <p:tgtEl>
                                          <p:spTgt spid="26"/>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nodeType="click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wipe(up)">
                                      <p:cBhvr>
                                        <p:cTn id="28" dur="500"/>
                                        <p:tgtEl>
                                          <p:spTgt spid="27"/>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left)">
                                      <p:cBhvr>
                                        <p:cTn id="31" dur="500"/>
                                        <p:tgtEl>
                                          <p:spTgt spid="10"/>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wipe(down)">
                                      <p:cBhvr>
                                        <p:cTn id="36" dur="500"/>
                                        <p:tgtEl>
                                          <p:spTgt spid="28"/>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0" nodeType="clickEffect">
                                  <p:stCondLst>
                                    <p:cond delay="2000"/>
                                  </p:stCondLst>
                                  <p:childTnLst>
                                    <p:animEffect transition="out" filter="fade">
                                      <p:cBhvr>
                                        <p:cTn id="43" dur="500"/>
                                        <p:tgtEl>
                                          <p:spTgt spid="33"/>
                                        </p:tgtEl>
                                      </p:cBhvr>
                                    </p:animEffect>
                                    <p:set>
                                      <p:cBhvr>
                                        <p:cTn id="44"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2" grpId="0"/>
      <p:bldP spid="13" grpId="0"/>
      <p:bldP spid="3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1421134" y="2959061"/>
            <a:ext cx="5419185" cy="895350"/>
          </a:xfrm>
        </p:spPr>
        <p:txBody>
          <a:bodyPr>
            <a:normAutofit/>
          </a:bodyPr>
          <a:lstStyle/>
          <a:p>
            <a:r>
              <a:rPr lang="zh-CN" altLang="en-US" sz="4400" dirty="0">
                <a:solidFill>
                  <a:srgbClr val="61719D"/>
                </a:solidFill>
                <a:latin typeface="+mn-lt"/>
                <a:ea typeface="+mn-ea"/>
                <a:cs typeface="+mn-ea"/>
                <a:sym typeface="+mn-lt"/>
              </a:rPr>
              <a:t>团队介绍</a:t>
            </a:r>
          </a:p>
        </p:txBody>
      </p:sp>
      <p:sp>
        <p:nvSpPr>
          <p:cNvPr id="9" name="文本框 8">
            <a:extLst>
              <a:ext uri="{FF2B5EF4-FFF2-40B4-BE49-F238E27FC236}">
                <a16:creationId xmlns:a16="http://schemas.microsoft.com/office/drawing/2014/main" id="{04F69230-F3A6-4586-9371-A858F4763E9F}"/>
              </a:ext>
            </a:extLst>
          </p:cNvPr>
          <p:cNvSpPr txBox="1"/>
          <p:nvPr/>
        </p:nvSpPr>
        <p:spPr>
          <a:xfrm>
            <a:off x="1499040" y="2091831"/>
            <a:ext cx="1023516" cy="889909"/>
          </a:xfrm>
          <a:prstGeom prst="rect">
            <a:avLst/>
          </a:prstGeom>
          <a:noFill/>
          <a:ln w="117475">
            <a:noFill/>
          </a:ln>
          <a:effectLst>
            <a:outerShdw blurRad="190500" dist="228600" dir="2700000" algn="ctr" rotWithShape="0">
              <a:srgbClr val="000000">
                <a:alpha val="30000"/>
              </a:srgbClr>
            </a:outerShdw>
          </a:effectLst>
        </p:spPr>
        <p:txBody>
          <a:bodyPr wrap="none" rtlCol="0">
            <a:prstTxWarp prst="textPlain">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100" normalizeH="0" baseline="0" noProof="0" dirty="0">
                <a:ln>
                  <a:noFill/>
                </a:ln>
                <a:solidFill>
                  <a:srgbClr val="61719D"/>
                </a:solidFill>
                <a:effectLst/>
                <a:uLnTx/>
                <a:uFillTx/>
                <a:latin typeface="Impact" panose="020B0806030902050204" pitchFamily="34" charset="0"/>
                <a:cs typeface="+mn-ea"/>
                <a:sym typeface="+mn-lt"/>
              </a:rPr>
              <a:t>/05</a:t>
            </a:r>
            <a:endParaRPr kumimoji="0" lang="zh-CN" altLang="en-US" sz="1800" b="0" i="0" u="none" strike="noStrike" kern="1200" cap="none" spc="100" normalizeH="0" baseline="0" noProof="0" dirty="0">
              <a:ln>
                <a:noFill/>
              </a:ln>
              <a:solidFill>
                <a:srgbClr val="61719D"/>
              </a:solidFill>
              <a:effectLst/>
              <a:uLnTx/>
              <a:uFillTx/>
              <a:latin typeface="Impact" panose="020B0806030902050204" pitchFamily="34" charset="0"/>
              <a:cs typeface="+mn-ea"/>
              <a:sym typeface="+mn-lt"/>
            </a:endParaRPr>
          </a:p>
        </p:txBody>
      </p:sp>
    </p:spTree>
    <p:extLst>
      <p:ext uri="{BB962C8B-B14F-4D97-AF65-F5344CB8AC3E}">
        <p14:creationId xmlns:p14="http://schemas.microsoft.com/office/powerpoint/2010/main" val="405465159"/>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44" name="组合 43"/>
          <p:cNvGrpSpPr/>
          <p:nvPr/>
        </p:nvGrpSpPr>
        <p:grpSpPr>
          <a:xfrm>
            <a:off x="1307353" y="1776227"/>
            <a:ext cx="900789" cy="1003088"/>
            <a:chOff x="1042310" y="1768480"/>
            <a:chExt cx="900789" cy="1003088"/>
          </a:xfrm>
          <a:solidFill>
            <a:srgbClr val="1D345D"/>
          </a:solidFill>
        </p:grpSpPr>
        <p:sp>
          <p:nvSpPr>
            <p:cNvPr id="32" name="任意多边形 31"/>
            <p:cNvSpPr/>
            <p:nvPr/>
          </p:nvSpPr>
          <p:spPr>
            <a:xfrm rot="5400000">
              <a:off x="991161" y="1819629"/>
              <a:ext cx="1003088" cy="900789"/>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35" name="Freeform 898"/>
            <p:cNvSpPr>
              <a:spLocks noEditPoints="1"/>
            </p:cNvSpPr>
            <p:nvPr/>
          </p:nvSpPr>
          <p:spPr bwMode="auto">
            <a:xfrm>
              <a:off x="1213305" y="2077935"/>
              <a:ext cx="558800" cy="384176"/>
            </a:xfrm>
            <a:custGeom>
              <a:avLst/>
              <a:gdLst>
                <a:gd name="T0" fmla="*/ 107 w 210"/>
                <a:gd name="T1" fmla="*/ 101 h 144"/>
                <a:gd name="T2" fmla="*/ 94 w 210"/>
                <a:gd name="T3" fmla="*/ 89 h 144"/>
                <a:gd name="T4" fmla="*/ 94 w 210"/>
                <a:gd name="T5" fmla="*/ 80 h 144"/>
                <a:gd name="T6" fmla="*/ 100 w 210"/>
                <a:gd name="T7" fmla="*/ 67 h 144"/>
                <a:gd name="T8" fmla="*/ 102 w 210"/>
                <a:gd name="T9" fmla="*/ 50 h 144"/>
                <a:gd name="T10" fmla="*/ 101 w 210"/>
                <a:gd name="T11" fmla="*/ 32 h 144"/>
                <a:gd name="T12" fmla="*/ 96 w 210"/>
                <a:gd name="T13" fmla="*/ 11 h 144"/>
                <a:gd name="T14" fmla="*/ 88 w 210"/>
                <a:gd name="T15" fmla="*/ 7 h 144"/>
                <a:gd name="T16" fmla="*/ 46 w 210"/>
                <a:gd name="T17" fmla="*/ 45 h 144"/>
                <a:gd name="T18" fmla="*/ 48 w 210"/>
                <a:gd name="T19" fmla="*/ 69 h 144"/>
                <a:gd name="T20" fmla="*/ 53 w 210"/>
                <a:gd name="T21" fmla="*/ 81 h 144"/>
                <a:gd name="T22" fmla="*/ 54 w 210"/>
                <a:gd name="T23" fmla="*/ 89 h 144"/>
                <a:gd name="T24" fmla="*/ 41 w 210"/>
                <a:gd name="T25" fmla="*/ 101 h 144"/>
                <a:gd name="T26" fmla="*/ 1 w 210"/>
                <a:gd name="T27" fmla="*/ 122 h 144"/>
                <a:gd name="T28" fmla="*/ 147 w 210"/>
                <a:gd name="T29" fmla="*/ 144 h 144"/>
                <a:gd name="T30" fmla="*/ 130 w 210"/>
                <a:gd name="T31" fmla="*/ 111 h 144"/>
                <a:gd name="T32" fmla="*/ 155 w 210"/>
                <a:gd name="T33" fmla="*/ 103 h 144"/>
                <a:gd name="T34" fmla="*/ 146 w 210"/>
                <a:gd name="T35" fmla="*/ 95 h 144"/>
                <a:gd name="T36" fmla="*/ 146 w 210"/>
                <a:gd name="T37" fmla="*/ 88 h 144"/>
                <a:gd name="T38" fmla="*/ 150 w 210"/>
                <a:gd name="T39" fmla="*/ 79 h 144"/>
                <a:gd name="T40" fmla="*/ 152 w 210"/>
                <a:gd name="T41" fmla="*/ 67 h 144"/>
                <a:gd name="T42" fmla="*/ 151 w 210"/>
                <a:gd name="T43" fmla="*/ 54 h 144"/>
                <a:gd name="T44" fmla="*/ 147 w 210"/>
                <a:gd name="T45" fmla="*/ 39 h 144"/>
                <a:gd name="T46" fmla="*/ 142 w 210"/>
                <a:gd name="T47" fmla="*/ 36 h 144"/>
                <a:gd name="T48" fmla="*/ 111 w 210"/>
                <a:gd name="T49" fmla="*/ 63 h 144"/>
                <a:gd name="T50" fmla="*/ 113 w 210"/>
                <a:gd name="T51" fmla="*/ 80 h 144"/>
                <a:gd name="T52" fmla="*/ 116 w 210"/>
                <a:gd name="T53" fmla="*/ 89 h 144"/>
                <a:gd name="T54" fmla="*/ 117 w 210"/>
                <a:gd name="T55" fmla="*/ 95 h 144"/>
                <a:gd name="T56" fmla="*/ 122 w 210"/>
                <a:gd name="T57" fmla="*/ 104 h 144"/>
                <a:gd name="T58" fmla="*/ 136 w 210"/>
                <a:gd name="T59" fmla="*/ 109 h 144"/>
                <a:gd name="T60" fmla="*/ 151 w 210"/>
                <a:gd name="T61" fmla="*/ 121 h 144"/>
                <a:gd name="T62" fmla="*/ 151 w 210"/>
                <a:gd name="T63" fmla="*/ 130 h 144"/>
                <a:gd name="T64" fmla="*/ 184 w 210"/>
                <a:gd name="T65" fmla="*/ 134 h 144"/>
                <a:gd name="T66" fmla="*/ 171 w 210"/>
                <a:gd name="T67" fmla="*/ 110 h 144"/>
                <a:gd name="T68" fmla="*/ 201 w 210"/>
                <a:gd name="T69" fmla="*/ 108 h 144"/>
                <a:gd name="T70" fmla="*/ 186 w 210"/>
                <a:gd name="T71" fmla="*/ 102 h 144"/>
                <a:gd name="T72" fmla="*/ 181 w 210"/>
                <a:gd name="T73" fmla="*/ 97 h 144"/>
                <a:gd name="T74" fmla="*/ 184 w 210"/>
                <a:gd name="T75" fmla="*/ 88 h 144"/>
                <a:gd name="T76" fmla="*/ 187 w 210"/>
                <a:gd name="T77" fmla="*/ 83 h 144"/>
                <a:gd name="T78" fmla="*/ 186 w 210"/>
                <a:gd name="T79" fmla="*/ 76 h 144"/>
                <a:gd name="T80" fmla="*/ 186 w 210"/>
                <a:gd name="T81" fmla="*/ 61 h 144"/>
                <a:gd name="T82" fmla="*/ 182 w 210"/>
                <a:gd name="T83" fmla="*/ 58 h 144"/>
                <a:gd name="T84" fmla="*/ 165 w 210"/>
                <a:gd name="T85" fmla="*/ 57 h 144"/>
                <a:gd name="T86" fmla="*/ 158 w 210"/>
                <a:gd name="T87" fmla="*/ 79 h 144"/>
                <a:gd name="T88" fmla="*/ 162 w 210"/>
                <a:gd name="T89" fmla="*/ 87 h 144"/>
                <a:gd name="T90" fmla="*/ 165 w 210"/>
                <a:gd name="T91" fmla="*/ 97 h 144"/>
                <a:gd name="T92" fmla="*/ 161 w 210"/>
                <a:gd name="T93" fmla="*/ 102 h 144"/>
                <a:gd name="T94" fmla="*/ 173 w 210"/>
                <a:gd name="T95" fmla="*/ 107 h 144"/>
                <a:gd name="T96" fmla="*/ 187 w 210"/>
                <a:gd name="T97" fmla="*/ 117 h 144"/>
                <a:gd name="T98" fmla="*/ 187 w 210"/>
                <a:gd name="T99" fmla="*/ 118 h 144"/>
                <a:gd name="T100" fmla="*/ 187 w 210"/>
                <a:gd name="T101" fmla="*/ 125 h 144"/>
                <a:gd name="T102" fmla="*/ 210 w 210"/>
                <a:gd name="T103" fmla="*/ 11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0" h="144">
                  <a:moveTo>
                    <a:pt x="130" y="111"/>
                  </a:moveTo>
                  <a:cubicBezTo>
                    <a:pt x="122" y="108"/>
                    <a:pt x="114" y="104"/>
                    <a:pt x="107" y="101"/>
                  </a:cubicBezTo>
                  <a:cubicBezTo>
                    <a:pt x="105" y="100"/>
                    <a:pt x="102" y="100"/>
                    <a:pt x="100" y="99"/>
                  </a:cubicBezTo>
                  <a:cubicBezTo>
                    <a:pt x="98" y="98"/>
                    <a:pt x="95" y="92"/>
                    <a:pt x="94" y="89"/>
                  </a:cubicBezTo>
                  <a:cubicBezTo>
                    <a:pt x="93" y="89"/>
                    <a:pt x="91" y="89"/>
                    <a:pt x="90" y="88"/>
                  </a:cubicBezTo>
                  <a:cubicBezTo>
                    <a:pt x="90" y="84"/>
                    <a:pt x="93" y="84"/>
                    <a:pt x="94" y="80"/>
                  </a:cubicBezTo>
                  <a:cubicBezTo>
                    <a:pt x="95" y="77"/>
                    <a:pt x="94" y="73"/>
                    <a:pt x="96" y="71"/>
                  </a:cubicBezTo>
                  <a:cubicBezTo>
                    <a:pt x="97" y="69"/>
                    <a:pt x="99" y="69"/>
                    <a:pt x="100" y="67"/>
                  </a:cubicBezTo>
                  <a:cubicBezTo>
                    <a:pt x="101" y="66"/>
                    <a:pt x="102" y="63"/>
                    <a:pt x="102" y="61"/>
                  </a:cubicBezTo>
                  <a:cubicBezTo>
                    <a:pt x="103" y="58"/>
                    <a:pt x="103" y="53"/>
                    <a:pt x="102" y="50"/>
                  </a:cubicBezTo>
                  <a:cubicBezTo>
                    <a:pt x="101" y="48"/>
                    <a:pt x="100" y="48"/>
                    <a:pt x="100" y="46"/>
                  </a:cubicBezTo>
                  <a:cubicBezTo>
                    <a:pt x="100" y="43"/>
                    <a:pt x="101" y="34"/>
                    <a:pt x="101" y="32"/>
                  </a:cubicBezTo>
                  <a:cubicBezTo>
                    <a:pt x="101" y="26"/>
                    <a:pt x="101" y="22"/>
                    <a:pt x="100" y="17"/>
                  </a:cubicBezTo>
                  <a:cubicBezTo>
                    <a:pt x="100" y="17"/>
                    <a:pt x="98" y="12"/>
                    <a:pt x="96" y="11"/>
                  </a:cubicBezTo>
                  <a:cubicBezTo>
                    <a:pt x="91" y="10"/>
                    <a:pt x="91" y="10"/>
                    <a:pt x="91" y="10"/>
                  </a:cubicBezTo>
                  <a:cubicBezTo>
                    <a:pt x="88" y="7"/>
                    <a:pt x="88" y="7"/>
                    <a:pt x="88" y="7"/>
                  </a:cubicBezTo>
                  <a:cubicBezTo>
                    <a:pt x="77" y="0"/>
                    <a:pt x="64" y="5"/>
                    <a:pt x="57" y="8"/>
                  </a:cubicBezTo>
                  <a:cubicBezTo>
                    <a:pt x="48" y="11"/>
                    <a:pt x="41" y="25"/>
                    <a:pt x="46" y="45"/>
                  </a:cubicBezTo>
                  <a:cubicBezTo>
                    <a:pt x="46" y="49"/>
                    <a:pt x="44" y="50"/>
                    <a:pt x="44" y="52"/>
                  </a:cubicBezTo>
                  <a:cubicBezTo>
                    <a:pt x="44" y="56"/>
                    <a:pt x="44" y="66"/>
                    <a:pt x="48" y="69"/>
                  </a:cubicBezTo>
                  <a:cubicBezTo>
                    <a:pt x="49" y="69"/>
                    <a:pt x="51" y="70"/>
                    <a:pt x="51" y="69"/>
                  </a:cubicBezTo>
                  <a:cubicBezTo>
                    <a:pt x="52" y="73"/>
                    <a:pt x="52" y="77"/>
                    <a:pt x="53" y="81"/>
                  </a:cubicBezTo>
                  <a:cubicBezTo>
                    <a:pt x="54" y="84"/>
                    <a:pt x="56" y="84"/>
                    <a:pt x="57" y="88"/>
                  </a:cubicBezTo>
                  <a:cubicBezTo>
                    <a:pt x="54" y="89"/>
                    <a:pt x="54" y="89"/>
                    <a:pt x="54" y="89"/>
                  </a:cubicBezTo>
                  <a:cubicBezTo>
                    <a:pt x="52" y="92"/>
                    <a:pt x="50" y="98"/>
                    <a:pt x="47" y="99"/>
                  </a:cubicBezTo>
                  <a:cubicBezTo>
                    <a:pt x="45" y="100"/>
                    <a:pt x="43" y="100"/>
                    <a:pt x="41" y="101"/>
                  </a:cubicBezTo>
                  <a:cubicBezTo>
                    <a:pt x="34" y="104"/>
                    <a:pt x="25" y="108"/>
                    <a:pt x="18" y="111"/>
                  </a:cubicBezTo>
                  <a:cubicBezTo>
                    <a:pt x="11" y="114"/>
                    <a:pt x="3" y="115"/>
                    <a:pt x="1" y="122"/>
                  </a:cubicBezTo>
                  <a:cubicBezTo>
                    <a:pt x="1" y="127"/>
                    <a:pt x="0" y="138"/>
                    <a:pt x="0" y="144"/>
                  </a:cubicBezTo>
                  <a:cubicBezTo>
                    <a:pt x="147" y="144"/>
                    <a:pt x="147" y="144"/>
                    <a:pt x="147" y="144"/>
                  </a:cubicBezTo>
                  <a:cubicBezTo>
                    <a:pt x="147" y="138"/>
                    <a:pt x="147" y="127"/>
                    <a:pt x="147" y="122"/>
                  </a:cubicBezTo>
                  <a:cubicBezTo>
                    <a:pt x="145" y="115"/>
                    <a:pt x="137" y="114"/>
                    <a:pt x="130" y="111"/>
                  </a:cubicBezTo>
                  <a:close/>
                  <a:moveTo>
                    <a:pt x="171" y="110"/>
                  </a:moveTo>
                  <a:cubicBezTo>
                    <a:pt x="166" y="108"/>
                    <a:pt x="160" y="105"/>
                    <a:pt x="155" y="103"/>
                  </a:cubicBezTo>
                  <a:cubicBezTo>
                    <a:pt x="153" y="103"/>
                    <a:pt x="152" y="102"/>
                    <a:pt x="150" y="102"/>
                  </a:cubicBezTo>
                  <a:cubicBezTo>
                    <a:pt x="149" y="101"/>
                    <a:pt x="147" y="97"/>
                    <a:pt x="146" y="95"/>
                  </a:cubicBezTo>
                  <a:cubicBezTo>
                    <a:pt x="145" y="94"/>
                    <a:pt x="144" y="94"/>
                    <a:pt x="143" y="94"/>
                  </a:cubicBezTo>
                  <a:cubicBezTo>
                    <a:pt x="143" y="91"/>
                    <a:pt x="145" y="91"/>
                    <a:pt x="146" y="88"/>
                  </a:cubicBezTo>
                  <a:cubicBezTo>
                    <a:pt x="147" y="86"/>
                    <a:pt x="146" y="84"/>
                    <a:pt x="147" y="82"/>
                  </a:cubicBezTo>
                  <a:cubicBezTo>
                    <a:pt x="148" y="80"/>
                    <a:pt x="150" y="80"/>
                    <a:pt x="150" y="79"/>
                  </a:cubicBezTo>
                  <a:cubicBezTo>
                    <a:pt x="151" y="78"/>
                    <a:pt x="152" y="76"/>
                    <a:pt x="152" y="75"/>
                  </a:cubicBezTo>
                  <a:cubicBezTo>
                    <a:pt x="152" y="72"/>
                    <a:pt x="153" y="69"/>
                    <a:pt x="152" y="67"/>
                  </a:cubicBezTo>
                  <a:cubicBezTo>
                    <a:pt x="151" y="65"/>
                    <a:pt x="150" y="65"/>
                    <a:pt x="150" y="64"/>
                  </a:cubicBezTo>
                  <a:cubicBezTo>
                    <a:pt x="150" y="62"/>
                    <a:pt x="151" y="55"/>
                    <a:pt x="151" y="54"/>
                  </a:cubicBezTo>
                  <a:cubicBezTo>
                    <a:pt x="151" y="50"/>
                    <a:pt x="151" y="47"/>
                    <a:pt x="150" y="43"/>
                  </a:cubicBezTo>
                  <a:cubicBezTo>
                    <a:pt x="150" y="43"/>
                    <a:pt x="149" y="40"/>
                    <a:pt x="147" y="39"/>
                  </a:cubicBezTo>
                  <a:cubicBezTo>
                    <a:pt x="144" y="38"/>
                    <a:pt x="144" y="38"/>
                    <a:pt x="144" y="38"/>
                  </a:cubicBezTo>
                  <a:cubicBezTo>
                    <a:pt x="142" y="36"/>
                    <a:pt x="142" y="36"/>
                    <a:pt x="142" y="36"/>
                  </a:cubicBezTo>
                  <a:cubicBezTo>
                    <a:pt x="133" y="31"/>
                    <a:pt x="124" y="35"/>
                    <a:pt x="120" y="37"/>
                  </a:cubicBezTo>
                  <a:cubicBezTo>
                    <a:pt x="113" y="39"/>
                    <a:pt x="108" y="49"/>
                    <a:pt x="111" y="63"/>
                  </a:cubicBezTo>
                  <a:cubicBezTo>
                    <a:pt x="112" y="66"/>
                    <a:pt x="110" y="67"/>
                    <a:pt x="110" y="68"/>
                  </a:cubicBezTo>
                  <a:cubicBezTo>
                    <a:pt x="110" y="71"/>
                    <a:pt x="111" y="78"/>
                    <a:pt x="113" y="80"/>
                  </a:cubicBezTo>
                  <a:cubicBezTo>
                    <a:pt x="114" y="80"/>
                    <a:pt x="116" y="81"/>
                    <a:pt x="116" y="81"/>
                  </a:cubicBezTo>
                  <a:cubicBezTo>
                    <a:pt x="116" y="84"/>
                    <a:pt x="116" y="86"/>
                    <a:pt x="116" y="89"/>
                  </a:cubicBezTo>
                  <a:cubicBezTo>
                    <a:pt x="117" y="91"/>
                    <a:pt x="119" y="91"/>
                    <a:pt x="119" y="94"/>
                  </a:cubicBezTo>
                  <a:cubicBezTo>
                    <a:pt x="117" y="95"/>
                    <a:pt x="117" y="95"/>
                    <a:pt x="117" y="95"/>
                  </a:cubicBezTo>
                  <a:cubicBezTo>
                    <a:pt x="116" y="96"/>
                    <a:pt x="115" y="99"/>
                    <a:pt x="114" y="100"/>
                  </a:cubicBezTo>
                  <a:cubicBezTo>
                    <a:pt x="117" y="101"/>
                    <a:pt x="119" y="103"/>
                    <a:pt x="122" y="104"/>
                  </a:cubicBezTo>
                  <a:cubicBezTo>
                    <a:pt x="125" y="105"/>
                    <a:pt x="128" y="106"/>
                    <a:pt x="131" y="108"/>
                  </a:cubicBezTo>
                  <a:cubicBezTo>
                    <a:pt x="133" y="108"/>
                    <a:pt x="134" y="109"/>
                    <a:pt x="136" y="109"/>
                  </a:cubicBezTo>
                  <a:cubicBezTo>
                    <a:pt x="141" y="111"/>
                    <a:pt x="148" y="114"/>
                    <a:pt x="150" y="121"/>
                  </a:cubicBezTo>
                  <a:cubicBezTo>
                    <a:pt x="151" y="121"/>
                    <a:pt x="151" y="121"/>
                    <a:pt x="151" y="121"/>
                  </a:cubicBezTo>
                  <a:cubicBezTo>
                    <a:pt x="151" y="122"/>
                    <a:pt x="151" y="122"/>
                    <a:pt x="151" y="122"/>
                  </a:cubicBezTo>
                  <a:cubicBezTo>
                    <a:pt x="151" y="124"/>
                    <a:pt x="151" y="127"/>
                    <a:pt x="151" y="130"/>
                  </a:cubicBezTo>
                  <a:cubicBezTo>
                    <a:pt x="151" y="131"/>
                    <a:pt x="151" y="133"/>
                    <a:pt x="151" y="134"/>
                  </a:cubicBezTo>
                  <a:cubicBezTo>
                    <a:pt x="184" y="134"/>
                    <a:pt x="184" y="134"/>
                    <a:pt x="184" y="134"/>
                  </a:cubicBezTo>
                  <a:cubicBezTo>
                    <a:pt x="184" y="130"/>
                    <a:pt x="184" y="121"/>
                    <a:pt x="184" y="118"/>
                  </a:cubicBezTo>
                  <a:cubicBezTo>
                    <a:pt x="182" y="113"/>
                    <a:pt x="176" y="112"/>
                    <a:pt x="171" y="110"/>
                  </a:cubicBezTo>
                  <a:close/>
                  <a:moveTo>
                    <a:pt x="210" y="113"/>
                  </a:moveTo>
                  <a:cubicBezTo>
                    <a:pt x="208" y="110"/>
                    <a:pt x="204" y="109"/>
                    <a:pt x="201" y="108"/>
                  </a:cubicBezTo>
                  <a:cubicBezTo>
                    <a:pt x="197" y="106"/>
                    <a:pt x="193" y="105"/>
                    <a:pt x="190" y="103"/>
                  </a:cubicBezTo>
                  <a:cubicBezTo>
                    <a:pt x="188" y="103"/>
                    <a:pt x="187" y="103"/>
                    <a:pt x="186" y="102"/>
                  </a:cubicBezTo>
                  <a:cubicBezTo>
                    <a:pt x="185" y="101"/>
                    <a:pt x="184" y="99"/>
                    <a:pt x="183" y="97"/>
                  </a:cubicBezTo>
                  <a:cubicBezTo>
                    <a:pt x="183" y="97"/>
                    <a:pt x="182" y="97"/>
                    <a:pt x="181" y="97"/>
                  </a:cubicBezTo>
                  <a:cubicBezTo>
                    <a:pt x="181" y="95"/>
                    <a:pt x="183" y="95"/>
                    <a:pt x="183" y="93"/>
                  </a:cubicBezTo>
                  <a:cubicBezTo>
                    <a:pt x="184" y="91"/>
                    <a:pt x="183" y="89"/>
                    <a:pt x="184" y="88"/>
                  </a:cubicBezTo>
                  <a:cubicBezTo>
                    <a:pt x="185" y="87"/>
                    <a:pt x="186" y="87"/>
                    <a:pt x="186" y="86"/>
                  </a:cubicBezTo>
                  <a:cubicBezTo>
                    <a:pt x="187" y="86"/>
                    <a:pt x="187" y="84"/>
                    <a:pt x="187" y="83"/>
                  </a:cubicBezTo>
                  <a:cubicBezTo>
                    <a:pt x="188" y="82"/>
                    <a:pt x="188" y="79"/>
                    <a:pt x="187" y="78"/>
                  </a:cubicBezTo>
                  <a:cubicBezTo>
                    <a:pt x="187" y="77"/>
                    <a:pt x="186" y="77"/>
                    <a:pt x="186" y="76"/>
                  </a:cubicBezTo>
                  <a:cubicBezTo>
                    <a:pt x="186" y="74"/>
                    <a:pt x="187" y="70"/>
                    <a:pt x="187" y="69"/>
                  </a:cubicBezTo>
                  <a:cubicBezTo>
                    <a:pt x="187" y="66"/>
                    <a:pt x="187" y="64"/>
                    <a:pt x="186" y="61"/>
                  </a:cubicBezTo>
                  <a:cubicBezTo>
                    <a:pt x="186" y="61"/>
                    <a:pt x="185" y="59"/>
                    <a:pt x="184" y="58"/>
                  </a:cubicBezTo>
                  <a:cubicBezTo>
                    <a:pt x="182" y="58"/>
                    <a:pt x="182" y="58"/>
                    <a:pt x="182" y="58"/>
                  </a:cubicBezTo>
                  <a:cubicBezTo>
                    <a:pt x="180" y="57"/>
                    <a:pt x="180" y="57"/>
                    <a:pt x="180" y="57"/>
                  </a:cubicBezTo>
                  <a:cubicBezTo>
                    <a:pt x="175" y="53"/>
                    <a:pt x="168" y="55"/>
                    <a:pt x="165" y="57"/>
                  </a:cubicBezTo>
                  <a:cubicBezTo>
                    <a:pt x="160" y="58"/>
                    <a:pt x="157" y="65"/>
                    <a:pt x="159" y="75"/>
                  </a:cubicBezTo>
                  <a:cubicBezTo>
                    <a:pt x="160" y="77"/>
                    <a:pt x="158" y="78"/>
                    <a:pt x="158" y="79"/>
                  </a:cubicBezTo>
                  <a:cubicBezTo>
                    <a:pt x="158" y="81"/>
                    <a:pt x="159" y="86"/>
                    <a:pt x="160" y="87"/>
                  </a:cubicBezTo>
                  <a:cubicBezTo>
                    <a:pt x="161" y="87"/>
                    <a:pt x="162" y="87"/>
                    <a:pt x="162" y="87"/>
                  </a:cubicBezTo>
                  <a:cubicBezTo>
                    <a:pt x="162" y="89"/>
                    <a:pt x="162" y="91"/>
                    <a:pt x="163" y="93"/>
                  </a:cubicBezTo>
                  <a:cubicBezTo>
                    <a:pt x="163" y="95"/>
                    <a:pt x="164" y="95"/>
                    <a:pt x="165" y="97"/>
                  </a:cubicBezTo>
                  <a:cubicBezTo>
                    <a:pt x="163" y="97"/>
                    <a:pt x="163" y="97"/>
                    <a:pt x="163" y="97"/>
                  </a:cubicBezTo>
                  <a:cubicBezTo>
                    <a:pt x="163" y="98"/>
                    <a:pt x="162" y="101"/>
                    <a:pt x="161" y="102"/>
                  </a:cubicBezTo>
                  <a:cubicBezTo>
                    <a:pt x="162" y="103"/>
                    <a:pt x="164" y="103"/>
                    <a:pt x="166" y="104"/>
                  </a:cubicBezTo>
                  <a:cubicBezTo>
                    <a:pt x="168" y="105"/>
                    <a:pt x="171" y="106"/>
                    <a:pt x="173" y="107"/>
                  </a:cubicBezTo>
                  <a:cubicBezTo>
                    <a:pt x="174" y="107"/>
                    <a:pt x="175" y="108"/>
                    <a:pt x="176" y="108"/>
                  </a:cubicBezTo>
                  <a:cubicBezTo>
                    <a:pt x="180" y="110"/>
                    <a:pt x="185" y="111"/>
                    <a:pt x="187" y="117"/>
                  </a:cubicBezTo>
                  <a:cubicBezTo>
                    <a:pt x="187" y="117"/>
                    <a:pt x="187" y="117"/>
                    <a:pt x="187" y="117"/>
                  </a:cubicBezTo>
                  <a:cubicBezTo>
                    <a:pt x="187" y="118"/>
                    <a:pt x="187" y="118"/>
                    <a:pt x="187" y="118"/>
                  </a:cubicBezTo>
                  <a:cubicBezTo>
                    <a:pt x="187" y="119"/>
                    <a:pt x="187" y="121"/>
                    <a:pt x="187" y="124"/>
                  </a:cubicBezTo>
                  <a:cubicBezTo>
                    <a:pt x="187" y="124"/>
                    <a:pt x="187" y="124"/>
                    <a:pt x="187" y="125"/>
                  </a:cubicBezTo>
                  <a:cubicBezTo>
                    <a:pt x="210" y="125"/>
                    <a:pt x="210" y="125"/>
                    <a:pt x="210" y="125"/>
                  </a:cubicBezTo>
                  <a:cubicBezTo>
                    <a:pt x="210" y="121"/>
                    <a:pt x="210" y="116"/>
                    <a:pt x="210" y="113"/>
                  </a:cubicBezTo>
                  <a:close/>
                </a:path>
              </a:pathLst>
            </a:custGeom>
            <a:solidFill>
              <a:schemeClr val="bg1"/>
            </a:solidFill>
            <a:ln w="3175">
              <a:noFill/>
            </a:ln>
            <a:effectLst>
              <a:outerShdw blurRad="190500" dist="228600" dir="2700000" algn="ctr">
                <a:srgbClr val="000000">
                  <a:alpha val="30000"/>
                </a:srgb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cs typeface="+mn-ea"/>
                <a:sym typeface="+mn-lt"/>
              </a:endParaRPr>
            </a:p>
          </p:txBody>
        </p:sp>
      </p:grpSp>
      <p:grpSp>
        <p:nvGrpSpPr>
          <p:cNvPr id="45" name="组合 44"/>
          <p:cNvGrpSpPr/>
          <p:nvPr/>
        </p:nvGrpSpPr>
        <p:grpSpPr>
          <a:xfrm>
            <a:off x="1307353" y="3419057"/>
            <a:ext cx="900789" cy="1003088"/>
            <a:chOff x="1042310" y="3321057"/>
            <a:chExt cx="900789" cy="1003088"/>
          </a:xfrm>
          <a:solidFill>
            <a:srgbClr val="3484CC"/>
          </a:solidFill>
        </p:grpSpPr>
        <p:sp>
          <p:nvSpPr>
            <p:cNvPr id="33" name="任意多边形 32"/>
            <p:cNvSpPr/>
            <p:nvPr/>
          </p:nvSpPr>
          <p:spPr>
            <a:xfrm rot="5400000">
              <a:off x="991161" y="3372206"/>
              <a:ext cx="1003088" cy="900789"/>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6" name="Freeform 804"/>
            <p:cNvSpPr>
              <a:spLocks/>
            </p:cNvSpPr>
            <p:nvPr/>
          </p:nvSpPr>
          <p:spPr bwMode="auto">
            <a:xfrm>
              <a:off x="1267932" y="3571103"/>
              <a:ext cx="504138" cy="475698"/>
            </a:xfrm>
            <a:custGeom>
              <a:avLst/>
              <a:gdLst>
                <a:gd name="T0" fmla="*/ 164 w 165"/>
                <a:gd name="T1" fmla="*/ 131 h 156"/>
                <a:gd name="T2" fmla="*/ 145 w 165"/>
                <a:gd name="T3" fmla="*/ 119 h 156"/>
                <a:gd name="T4" fmla="*/ 119 w 165"/>
                <a:gd name="T5" fmla="*/ 108 h 156"/>
                <a:gd name="T6" fmla="*/ 112 w 165"/>
                <a:gd name="T7" fmla="*/ 106 h 156"/>
                <a:gd name="T8" fmla="*/ 105 w 165"/>
                <a:gd name="T9" fmla="*/ 94 h 156"/>
                <a:gd name="T10" fmla="*/ 101 w 165"/>
                <a:gd name="T11" fmla="*/ 94 h 156"/>
                <a:gd name="T12" fmla="*/ 105 w 165"/>
                <a:gd name="T13" fmla="*/ 85 h 156"/>
                <a:gd name="T14" fmla="*/ 107 w 165"/>
                <a:gd name="T15" fmla="*/ 74 h 156"/>
                <a:gd name="T16" fmla="*/ 112 w 165"/>
                <a:gd name="T17" fmla="*/ 70 h 156"/>
                <a:gd name="T18" fmla="*/ 114 w 165"/>
                <a:gd name="T19" fmla="*/ 63 h 156"/>
                <a:gd name="T20" fmla="*/ 114 w 165"/>
                <a:gd name="T21" fmla="*/ 51 h 156"/>
                <a:gd name="T22" fmla="*/ 112 w 165"/>
                <a:gd name="T23" fmla="*/ 46 h 156"/>
                <a:gd name="T24" fmla="*/ 113 w 165"/>
                <a:gd name="T25" fmla="*/ 30 h 156"/>
                <a:gd name="T26" fmla="*/ 111 w 165"/>
                <a:gd name="T27" fmla="*/ 19 h 156"/>
                <a:gd name="T28" fmla="*/ 107 w 165"/>
                <a:gd name="T29" fmla="*/ 12 h 156"/>
                <a:gd name="T30" fmla="*/ 102 w 165"/>
                <a:gd name="T31" fmla="*/ 11 h 156"/>
                <a:gd name="T32" fmla="*/ 99 w 165"/>
                <a:gd name="T33" fmla="*/ 8 h 156"/>
                <a:gd name="T34" fmla="*/ 64 w 165"/>
                <a:gd name="T35" fmla="*/ 9 h 156"/>
                <a:gd name="T36" fmla="*/ 51 w 165"/>
                <a:gd name="T37" fmla="*/ 46 h 156"/>
                <a:gd name="T38" fmla="*/ 49 w 165"/>
                <a:gd name="T39" fmla="*/ 53 h 156"/>
                <a:gd name="T40" fmla="*/ 54 w 165"/>
                <a:gd name="T41" fmla="*/ 72 h 156"/>
                <a:gd name="T42" fmla="*/ 58 w 165"/>
                <a:gd name="T43" fmla="*/ 73 h 156"/>
                <a:gd name="T44" fmla="*/ 59 w 165"/>
                <a:gd name="T45" fmla="*/ 86 h 156"/>
                <a:gd name="T46" fmla="*/ 63 w 165"/>
                <a:gd name="T47" fmla="*/ 94 h 156"/>
                <a:gd name="T48" fmla="*/ 60 w 165"/>
                <a:gd name="T49" fmla="*/ 94 h 156"/>
                <a:gd name="T50" fmla="*/ 53 w 165"/>
                <a:gd name="T51" fmla="*/ 106 h 156"/>
                <a:gd name="T52" fmla="*/ 46 w 165"/>
                <a:gd name="T53" fmla="*/ 108 h 156"/>
                <a:gd name="T54" fmla="*/ 20 w 165"/>
                <a:gd name="T55" fmla="*/ 119 h 156"/>
                <a:gd name="T56" fmla="*/ 1 w 165"/>
                <a:gd name="T57" fmla="*/ 131 h 156"/>
                <a:gd name="T58" fmla="*/ 0 w 165"/>
                <a:gd name="T59" fmla="*/ 156 h 156"/>
                <a:gd name="T60" fmla="*/ 72 w 165"/>
                <a:gd name="T61" fmla="*/ 156 h 156"/>
                <a:gd name="T62" fmla="*/ 78 w 165"/>
                <a:gd name="T63" fmla="*/ 120 h 156"/>
                <a:gd name="T64" fmla="*/ 73 w 165"/>
                <a:gd name="T65" fmla="*/ 111 h 156"/>
                <a:gd name="T66" fmla="*/ 83 w 165"/>
                <a:gd name="T67" fmla="*/ 106 h 156"/>
                <a:gd name="T68" fmla="*/ 92 w 165"/>
                <a:gd name="T69" fmla="*/ 111 h 156"/>
                <a:gd name="T70" fmla="*/ 87 w 165"/>
                <a:gd name="T71" fmla="*/ 120 h 156"/>
                <a:gd name="T72" fmla="*/ 96 w 165"/>
                <a:gd name="T73" fmla="*/ 156 h 156"/>
                <a:gd name="T74" fmla="*/ 164 w 165"/>
                <a:gd name="T75" fmla="*/ 156 h 156"/>
                <a:gd name="T76" fmla="*/ 164 w 165"/>
                <a:gd name="T77" fmla="*/ 13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5" h="156">
                  <a:moveTo>
                    <a:pt x="164" y="131"/>
                  </a:moveTo>
                  <a:cubicBezTo>
                    <a:pt x="161" y="123"/>
                    <a:pt x="152" y="122"/>
                    <a:pt x="145" y="119"/>
                  </a:cubicBezTo>
                  <a:cubicBezTo>
                    <a:pt x="137" y="115"/>
                    <a:pt x="127" y="111"/>
                    <a:pt x="119" y="108"/>
                  </a:cubicBezTo>
                  <a:cubicBezTo>
                    <a:pt x="117" y="107"/>
                    <a:pt x="114" y="107"/>
                    <a:pt x="112" y="106"/>
                  </a:cubicBezTo>
                  <a:cubicBezTo>
                    <a:pt x="109" y="104"/>
                    <a:pt x="107" y="98"/>
                    <a:pt x="105" y="94"/>
                  </a:cubicBezTo>
                  <a:cubicBezTo>
                    <a:pt x="104" y="94"/>
                    <a:pt x="102" y="94"/>
                    <a:pt x="101" y="94"/>
                  </a:cubicBezTo>
                  <a:cubicBezTo>
                    <a:pt x="101" y="89"/>
                    <a:pt x="104" y="89"/>
                    <a:pt x="105" y="85"/>
                  </a:cubicBezTo>
                  <a:cubicBezTo>
                    <a:pt x="106" y="81"/>
                    <a:pt x="105" y="77"/>
                    <a:pt x="107" y="74"/>
                  </a:cubicBezTo>
                  <a:cubicBezTo>
                    <a:pt x="108" y="72"/>
                    <a:pt x="111" y="72"/>
                    <a:pt x="112" y="70"/>
                  </a:cubicBezTo>
                  <a:cubicBezTo>
                    <a:pt x="113" y="68"/>
                    <a:pt x="114" y="65"/>
                    <a:pt x="114" y="63"/>
                  </a:cubicBezTo>
                  <a:cubicBezTo>
                    <a:pt x="115" y="60"/>
                    <a:pt x="116" y="55"/>
                    <a:pt x="114" y="51"/>
                  </a:cubicBezTo>
                  <a:cubicBezTo>
                    <a:pt x="113" y="49"/>
                    <a:pt x="112" y="49"/>
                    <a:pt x="112" y="46"/>
                  </a:cubicBezTo>
                  <a:cubicBezTo>
                    <a:pt x="111" y="43"/>
                    <a:pt x="113" y="33"/>
                    <a:pt x="113" y="30"/>
                  </a:cubicBezTo>
                  <a:cubicBezTo>
                    <a:pt x="113" y="25"/>
                    <a:pt x="113" y="24"/>
                    <a:pt x="111" y="19"/>
                  </a:cubicBezTo>
                  <a:cubicBezTo>
                    <a:pt x="111" y="19"/>
                    <a:pt x="110" y="14"/>
                    <a:pt x="107" y="12"/>
                  </a:cubicBezTo>
                  <a:cubicBezTo>
                    <a:pt x="102" y="11"/>
                    <a:pt x="102" y="11"/>
                    <a:pt x="102" y="11"/>
                  </a:cubicBezTo>
                  <a:cubicBezTo>
                    <a:pt x="99" y="8"/>
                    <a:pt x="99" y="8"/>
                    <a:pt x="99" y="8"/>
                  </a:cubicBezTo>
                  <a:cubicBezTo>
                    <a:pt x="86" y="0"/>
                    <a:pt x="71" y="6"/>
                    <a:pt x="64" y="9"/>
                  </a:cubicBezTo>
                  <a:cubicBezTo>
                    <a:pt x="53" y="12"/>
                    <a:pt x="46" y="23"/>
                    <a:pt x="51" y="46"/>
                  </a:cubicBezTo>
                  <a:cubicBezTo>
                    <a:pt x="52" y="49"/>
                    <a:pt x="49" y="51"/>
                    <a:pt x="49" y="53"/>
                  </a:cubicBezTo>
                  <a:cubicBezTo>
                    <a:pt x="50" y="58"/>
                    <a:pt x="50" y="69"/>
                    <a:pt x="54" y="72"/>
                  </a:cubicBezTo>
                  <a:cubicBezTo>
                    <a:pt x="54" y="72"/>
                    <a:pt x="58" y="73"/>
                    <a:pt x="58" y="73"/>
                  </a:cubicBezTo>
                  <a:cubicBezTo>
                    <a:pt x="58" y="77"/>
                    <a:pt x="58" y="82"/>
                    <a:pt x="59" y="86"/>
                  </a:cubicBezTo>
                  <a:cubicBezTo>
                    <a:pt x="60" y="89"/>
                    <a:pt x="63" y="89"/>
                    <a:pt x="63" y="94"/>
                  </a:cubicBezTo>
                  <a:cubicBezTo>
                    <a:pt x="60" y="94"/>
                    <a:pt x="60" y="94"/>
                    <a:pt x="60" y="94"/>
                  </a:cubicBezTo>
                  <a:cubicBezTo>
                    <a:pt x="58" y="98"/>
                    <a:pt x="56" y="104"/>
                    <a:pt x="53" y="106"/>
                  </a:cubicBezTo>
                  <a:cubicBezTo>
                    <a:pt x="51" y="107"/>
                    <a:pt x="48" y="107"/>
                    <a:pt x="46" y="108"/>
                  </a:cubicBezTo>
                  <a:cubicBezTo>
                    <a:pt x="38" y="111"/>
                    <a:pt x="28" y="115"/>
                    <a:pt x="20" y="119"/>
                  </a:cubicBezTo>
                  <a:cubicBezTo>
                    <a:pt x="13" y="122"/>
                    <a:pt x="4" y="123"/>
                    <a:pt x="1" y="131"/>
                  </a:cubicBezTo>
                  <a:cubicBezTo>
                    <a:pt x="1" y="136"/>
                    <a:pt x="0" y="149"/>
                    <a:pt x="0" y="156"/>
                  </a:cubicBezTo>
                  <a:cubicBezTo>
                    <a:pt x="72" y="156"/>
                    <a:pt x="72" y="156"/>
                    <a:pt x="72" y="156"/>
                  </a:cubicBezTo>
                  <a:cubicBezTo>
                    <a:pt x="78" y="120"/>
                    <a:pt x="78" y="120"/>
                    <a:pt x="78" y="120"/>
                  </a:cubicBezTo>
                  <a:cubicBezTo>
                    <a:pt x="73" y="111"/>
                    <a:pt x="73" y="111"/>
                    <a:pt x="73" y="111"/>
                  </a:cubicBezTo>
                  <a:cubicBezTo>
                    <a:pt x="83" y="106"/>
                    <a:pt x="83" y="106"/>
                    <a:pt x="83" y="106"/>
                  </a:cubicBezTo>
                  <a:cubicBezTo>
                    <a:pt x="92" y="111"/>
                    <a:pt x="92" y="111"/>
                    <a:pt x="92" y="111"/>
                  </a:cubicBezTo>
                  <a:cubicBezTo>
                    <a:pt x="87" y="120"/>
                    <a:pt x="87" y="120"/>
                    <a:pt x="87" y="120"/>
                  </a:cubicBezTo>
                  <a:cubicBezTo>
                    <a:pt x="96" y="156"/>
                    <a:pt x="96" y="156"/>
                    <a:pt x="96" y="156"/>
                  </a:cubicBezTo>
                  <a:cubicBezTo>
                    <a:pt x="164" y="156"/>
                    <a:pt x="164" y="156"/>
                    <a:pt x="164" y="156"/>
                  </a:cubicBezTo>
                  <a:cubicBezTo>
                    <a:pt x="165" y="149"/>
                    <a:pt x="164" y="136"/>
                    <a:pt x="164" y="131"/>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pic>
        <p:nvPicPr>
          <p:cNvPr id="29" name="图片 28"/>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875192" y="1776684"/>
            <a:ext cx="6222370" cy="3826758"/>
          </a:xfrm>
          <a:prstGeom prst="rect">
            <a:avLst/>
          </a:prstGeom>
          <a:effectLst>
            <a:outerShdw blurRad="431800" dist="203200" dir="2700000" algn="tl" rotWithShape="0">
              <a:prstClr val="black">
                <a:alpha val="27000"/>
              </a:prstClr>
            </a:outerShdw>
          </a:effectLst>
        </p:spPr>
      </p:pic>
      <p:grpSp>
        <p:nvGrpSpPr>
          <p:cNvPr id="5" name="组合 4"/>
          <p:cNvGrpSpPr/>
          <p:nvPr/>
        </p:nvGrpSpPr>
        <p:grpSpPr>
          <a:xfrm>
            <a:off x="1307353" y="5061887"/>
            <a:ext cx="900789" cy="1003088"/>
            <a:chOff x="1042310" y="4683134"/>
            <a:chExt cx="900789" cy="1003088"/>
          </a:xfrm>
        </p:grpSpPr>
        <p:sp>
          <p:nvSpPr>
            <p:cNvPr id="34" name="任意多边形 33"/>
            <p:cNvSpPr/>
            <p:nvPr/>
          </p:nvSpPr>
          <p:spPr>
            <a:xfrm rot="5400000">
              <a:off x="991161" y="4734283"/>
              <a:ext cx="1003088" cy="900789"/>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57" name="KSO_Shape"/>
            <p:cNvSpPr>
              <a:spLocks/>
            </p:cNvSpPr>
            <p:nvPr/>
          </p:nvSpPr>
          <p:spPr bwMode="auto">
            <a:xfrm flipH="1">
              <a:off x="1386451" y="4905665"/>
              <a:ext cx="235872" cy="626209"/>
            </a:xfrm>
            <a:custGeom>
              <a:avLst/>
              <a:gdLst/>
              <a:ahLst/>
              <a:cxnLst/>
              <a:rect l="0" t="0" r="r" b="b"/>
              <a:pathLst>
                <a:path w="1190625" h="3163887">
                  <a:moveTo>
                    <a:pt x="896392" y="1026239"/>
                  </a:moveTo>
                  <a:lnTo>
                    <a:pt x="896392" y="1562636"/>
                  </a:lnTo>
                  <a:lnTo>
                    <a:pt x="905596" y="1537864"/>
                  </a:lnTo>
                  <a:lnTo>
                    <a:pt x="914166" y="1513410"/>
                  </a:lnTo>
                  <a:lnTo>
                    <a:pt x="922419" y="1489909"/>
                  </a:lnTo>
                  <a:lnTo>
                    <a:pt x="929402" y="1466726"/>
                  </a:lnTo>
                  <a:lnTo>
                    <a:pt x="936067" y="1444495"/>
                  </a:lnTo>
                  <a:lnTo>
                    <a:pt x="941780" y="1423217"/>
                  </a:lnTo>
                  <a:lnTo>
                    <a:pt x="946859" y="1401939"/>
                  </a:lnTo>
                  <a:lnTo>
                    <a:pt x="951303" y="1381931"/>
                  </a:lnTo>
                  <a:lnTo>
                    <a:pt x="955111" y="1362241"/>
                  </a:lnTo>
                  <a:lnTo>
                    <a:pt x="958285" y="1343186"/>
                  </a:lnTo>
                  <a:lnTo>
                    <a:pt x="961142" y="1325084"/>
                  </a:lnTo>
                  <a:lnTo>
                    <a:pt x="963046" y="1307299"/>
                  </a:lnTo>
                  <a:lnTo>
                    <a:pt x="964951" y="1290467"/>
                  </a:lnTo>
                  <a:lnTo>
                    <a:pt x="965903" y="1273953"/>
                  </a:lnTo>
                  <a:lnTo>
                    <a:pt x="966538" y="1258392"/>
                  </a:lnTo>
                  <a:lnTo>
                    <a:pt x="966855" y="1243148"/>
                  </a:lnTo>
                  <a:lnTo>
                    <a:pt x="966221" y="1222822"/>
                  </a:lnTo>
                  <a:lnTo>
                    <a:pt x="964951" y="1203450"/>
                  </a:lnTo>
                  <a:lnTo>
                    <a:pt x="963046" y="1185030"/>
                  </a:lnTo>
                  <a:lnTo>
                    <a:pt x="960507" y="1167881"/>
                  </a:lnTo>
                  <a:lnTo>
                    <a:pt x="957651" y="1151684"/>
                  </a:lnTo>
                  <a:lnTo>
                    <a:pt x="953842" y="1136440"/>
                  </a:lnTo>
                  <a:lnTo>
                    <a:pt x="949716" y="1122149"/>
                  </a:lnTo>
                  <a:lnTo>
                    <a:pt x="945272" y="1108810"/>
                  </a:lnTo>
                  <a:lnTo>
                    <a:pt x="940193" y="1096107"/>
                  </a:lnTo>
                  <a:lnTo>
                    <a:pt x="934798" y="1084039"/>
                  </a:lnTo>
                  <a:lnTo>
                    <a:pt x="929084" y="1072923"/>
                  </a:lnTo>
                  <a:lnTo>
                    <a:pt x="923054" y="1062443"/>
                  </a:lnTo>
                  <a:lnTo>
                    <a:pt x="916388" y="1052598"/>
                  </a:lnTo>
                  <a:lnTo>
                    <a:pt x="910040" y="1043388"/>
                  </a:lnTo>
                  <a:lnTo>
                    <a:pt x="903375" y="1034814"/>
                  </a:lnTo>
                  <a:lnTo>
                    <a:pt x="896392" y="1026239"/>
                  </a:lnTo>
                  <a:close/>
                  <a:moveTo>
                    <a:pt x="641199" y="722312"/>
                  </a:moveTo>
                  <a:lnTo>
                    <a:pt x="788474" y="722312"/>
                  </a:lnTo>
                  <a:lnTo>
                    <a:pt x="797044" y="722630"/>
                  </a:lnTo>
                  <a:lnTo>
                    <a:pt x="805297" y="723583"/>
                  </a:lnTo>
                  <a:lnTo>
                    <a:pt x="813867" y="725488"/>
                  </a:lnTo>
                  <a:lnTo>
                    <a:pt x="822119" y="727711"/>
                  </a:lnTo>
                  <a:lnTo>
                    <a:pt x="829419" y="729617"/>
                  </a:lnTo>
                  <a:lnTo>
                    <a:pt x="839259" y="732475"/>
                  </a:lnTo>
                  <a:lnTo>
                    <a:pt x="851638" y="736286"/>
                  </a:lnTo>
                  <a:lnTo>
                    <a:pt x="866238" y="741367"/>
                  </a:lnTo>
                  <a:lnTo>
                    <a:pt x="882108" y="747719"/>
                  </a:lnTo>
                  <a:lnTo>
                    <a:pt x="890678" y="751530"/>
                  </a:lnTo>
                  <a:lnTo>
                    <a:pt x="899883" y="755341"/>
                  </a:lnTo>
                  <a:lnTo>
                    <a:pt x="909088" y="760105"/>
                  </a:lnTo>
                  <a:lnTo>
                    <a:pt x="919245" y="765186"/>
                  </a:lnTo>
                  <a:lnTo>
                    <a:pt x="929084" y="770267"/>
                  </a:lnTo>
                  <a:lnTo>
                    <a:pt x="939559" y="775984"/>
                  </a:lnTo>
                  <a:lnTo>
                    <a:pt x="951620" y="783288"/>
                  </a:lnTo>
                  <a:lnTo>
                    <a:pt x="963999" y="791228"/>
                  </a:lnTo>
                  <a:lnTo>
                    <a:pt x="977012" y="799802"/>
                  </a:lnTo>
                  <a:lnTo>
                    <a:pt x="989708" y="809012"/>
                  </a:lnTo>
                  <a:lnTo>
                    <a:pt x="1002405" y="819175"/>
                  </a:lnTo>
                  <a:lnTo>
                    <a:pt x="1015418" y="829973"/>
                  </a:lnTo>
                  <a:lnTo>
                    <a:pt x="1028432" y="841406"/>
                  </a:lnTo>
                  <a:lnTo>
                    <a:pt x="1041445" y="853791"/>
                  </a:lnTo>
                  <a:lnTo>
                    <a:pt x="1054141" y="866812"/>
                  </a:lnTo>
                  <a:lnTo>
                    <a:pt x="1066838" y="881104"/>
                  </a:lnTo>
                  <a:lnTo>
                    <a:pt x="1072868" y="888408"/>
                  </a:lnTo>
                  <a:lnTo>
                    <a:pt x="1078899" y="895712"/>
                  </a:lnTo>
                  <a:lnTo>
                    <a:pt x="1085247" y="903652"/>
                  </a:lnTo>
                  <a:lnTo>
                    <a:pt x="1091278" y="911591"/>
                  </a:lnTo>
                  <a:lnTo>
                    <a:pt x="1096991" y="919531"/>
                  </a:lnTo>
                  <a:lnTo>
                    <a:pt x="1102704" y="928423"/>
                  </a:lnTo>
                  <a:lnTo>
                    <a:pt x="1108418" y="936998"/>
                  </a:lnTo>
                  <a:lnTo>
                    <a:pt x="1113813" y="945890"/>
                  </a:lnTo>
                  <a:lnTo>
                    <a:pt x="1119209" y="954783"/>
                  </a:lnTo>
                  <a:lnTo>
                    <a:pt x="1124605" y="963993"/>
                  </a:lnTo>
                  <a:lnTo>
                    <a:pt x="1129684" y="973520"/>
                  </a:lnTo>
                  <a:lnTo>
                    <a:pt x="1134445" y="983683"/>
                  </a:lnTo>
                  <a:lnTo>
                    <a:pt x="1141110" y="997021"/>
                  </a:lnTo>
                  <a:lnTo>
                    <a:pt x="1147141" y="1010677"/>
                  </a:lnTo>
                  <a:lnTo>
                    <a:pt x="1152854" y="1024651"/>
                  </a:lnTo>
                  <a:lnTo>
                    <a:pt x="1157933" y="1039577"/>
                  </a:lnTo>
                  <a:lnTo>
                    <a:pt x="1163011" y="1054504"/>
                  </a:lnTo>
                  <a:lnTo>
                    <a:pt x="1167772" y="1069748"/>
                  </a:lnTo>
                  <a:lnTo>
                    <a:pt x="1171898" y="1085309"/>
                  </a:lnTo>
                  <a:lnTo>
                    <a:pt x="1175707" y="1101506"/>
                  </a:lnTo>
                  <a:lnTo>
                    <a:pt x="1179199" y="1118020"/>
                  </a:lnTo>
                  <a:lnTo>
                    <a:pt x="1182055" y="1134534"/>
                  </a:lnTo>
                  <a:lnTo>
                    <a:pt x="1184595" y="1152001"/>
                  </a:lnTo>
                  <a:lnTo>
                    <a:pt x="1186816" y="1169469"/>
                  </a:lnTo>
                  <a:lnTo>
                    <a:pt x="1188403" y="1187253"/>
                  </a:lnTo>
                  <a:lnTo>
                    <a:pt x="1189673" y="1205673"/>
                  </a:lnTo>
                  <a:lnTo>
                    <a:pt x="1190308" y="1224093"/>
                  </a:lnTo>
                  <a:lnTo>
                    <a:pt x="1190625" y="1243148"/>
                  </a:lnTo>
                  <a:lnTo>
                    <a:pt x="1190308" y="1257756"/>
                  </a:lnTo>
                  <a:lnTo>
                    <a:pt x="1189990" y="1272365"/>
                  </a:lnTo>
                  <a:lnTo>
                    <a:pt x="1189356" y="1287292"/>
                  </a:lnTo>
                  <a:lnTo>
                    <a:pt x="1188403" y="1302218"/>
                  </a:lnTo>
                  <a:lnTo>
                    <a:pt x="1187134" y="1317780"/>
                  </a:lnTo>
                  <a:lnTo>
                    <a:pt x="1185547" y="1333341"/>
                  </a:lnTo>
                  <a:lnTo>
                    <a:pt x="1183642" y="1348903"/>
                  </a:lnTo>
                  <a:lnTo>
                    <a:pt x="1181420" y="1364782"/>
                  </a:lnTo>
                  <a:lnTo>
                    <a:pt x="1178881" y="1380979"/>
                  </a:lnTo>
                  <a:lnTo>
                    <a:pt x="1176025" y="1397493"/>
                  </a:lnTo>
                  <a:lnTo>
                    <a:pt x="1173168" y="1413690"/>
                  </a:lnTo>
                  <a:lnTo>
                    <a:pt x="1169677" y="1430839"/>
                  </a:lnTo>
                  <a:lnTo>
                    <a:pt x="1165868" y="1447671"/>
                  </a:lnTo>
                  <a:lnTo>
                    <a:pt x="1162059" y="1464820"/>
                  </a:lnTo>
                  <a:lnTo>
                    <a:pt x="1157615" y="1482605"/>
                  </a:lnTo>
                  <a:lnTo>
                    <a:pt x="1152854" y="1500390"/>
                  </a:lnTo>
                  <a:lnTo>
                    <a:pt x="1147776" y="1518174"/>
                  </a:lnTo>
                  <a:lnTo>
                    <a:pt x="1142380" y="1536594"/>
                  </a:lnTo>
                  <a:lnTo>
                    <a:pt x="1136349" y="1555014"/>
                  </a:lnTo>
                  <a:lnTo>
                    <a:pt x="1130318" y="1573434"/>
                  </a:lnTo>
                  <a:lnTo>
                    <a:pt x="1123970" y="1592489"/>
                  </a:lnTo>
                  <a:lnTo>
                    <a:pt x="1116987" y="1611543"/>
                  </a:lnTo>
                  <a:lnTo>
                    <a:pt x="1110005" y="1630916"/>
                  </a:lnTo>
                  <a:lnTo>
                    <a:pt x="1102387" y="1650924"/>
                  </a:lnTo>
                  <a:lnTo>
                    <a:pt x="1094452" y="1670614"/>
                  </a:lnTo>
                  <a:lnTo>
                    <a:pt x="1086199" y="1690622"/>
                  </a:lnTo>
                  <a:lnTo>
                    <a:pt x="1077312" y="1711582"/>
                  </a:lnTo>
                  <a:lnTo>
                    <a:pt x="1068425" y="1731907"/>
                  </a:lnTo>
                  <a:lnTo>
                    <a:pt x="1058903" y="1752868"/>
                  </a:lnTo>
                  <a:lnTo>
                    <a:pt x="1049063" y="1774463"/>
                  </a:lnTo>
                  <a:lnTo>
                    <a:pt x="1038906" y="1795741"/>
                  </a:lnTo>
                  <a:lnTo>
                    <a:pt x="1028114" y="1817655"/>
                  </a:lnTo>
                  <a:lnTo>
                    <a:pt x="1023988" y="1824959"/>
                  </a:lnTo>
                  <a:lnTo>
                    <a:pt x="1019862" y="1831628"/>
                  </a:lnTo>
                  <a:lnTo>
                    <a:pt x="1015101" y="1837980"/>
                  </a:lnTo>
                  <a:lnTo>
                    <a:pt x="1010022" y="1844014"/>
                  </a:lnTo>
                  <a:lnTo>
                    <a:pt x="1004626" y="1849413"/>
                  </a:lnTo>
                  <a:lnTo>
                    <a:pt x="998596" y="1854494"/>
                  </a:lnTo>
                  <a:lnTo>
                    <a:pt x="992565" y="1859258"/>
                  </a:lnTo>
                  <a:lnTo>
                    <a:pt x="986217" y="1863386"/>
                  </a:lnTo>
                  <a:lnTo>
                    <a:pt x="979551" y="1867515"/>
                  </a:lnTo>
                  <a:lnTo>
                    <a:pt x="972251" y="1870691"/>
                  </a:lnTo>
                  <a:lnTo>
                    <a:pt x="965268" y="1873549"/>
                  </a:lnTo>
                  <a:lnTo>
                    <a:pt x="957968" y="1875772"/>
                  </a:lnTo>
                  <a:lnTo>
                    <a:pt x="950668" y="1877678"/>
                  </a:lnTo>
                  <a:lnTo>
                    <a:pt x="943050" y="1878948"/>
                  </a:lnTo>
                  <a:lnTo>
                    <a:pt x="935432" y="1879583"/>
                  </a:lnTo>
                  <a:lnTo>
                    <a:pt x="927815" y="1879901"/>
                  </a:lnTo>
                  <a:lnTo>
                    <a:pt x="922419" y="1879901"/>
                  </a:lnTo>
                  <a:lnTo>
                    <a:pt x="916388" y="1879266"/>
                  </a:lnTo>
                  <a:lnTo>
                    <a:pt x="910992" y="1878630"/>
                  </a:lnTo>
                  <a:lnTo>
                    <a:pt x="905279" y="1877678"/>
                  </a:lnTo>
                  <a:lnTo>
                    <a:pt x="1123653" y="2955871"/>
                  </a:lnTo>
                  <a:lnTo>
                    <a:pt x="1125240" y="2964445"/>
                  </a:lnTo>
                  <a:lnTo>
                    <a:pt x="1126510" y="2973655"/>
                  </a:lnTo>
                  <a:lnTo>
                    <a:pt x="1127144" y="2982230"/>
                  </a:lnTo>
                  <a:lnTo>
                    <a:pt x="1127144" y="2990805"/>
                  </a:lnTo>
                  <a:lnTo>
                    <a:pt x="1127144" y="2999379"/>
                  </a:lnTo>
                  <a:lnTo>
                    <a:pt x="1126510" y="3007636"/>
                  </a:lnTo>
                  <a:lnTo>
                    <a:pt x="1125240" y="3016211"/>
                  </a:lnTo>
                  <a:lnTo>
                    <a:pt x="1123970" y="3024468"/>
                  </a:lnTo>
                  <a:lnTo>
                    <a:pt x="1122066" y="3032726"/>
                  </a:lnTo>
                  <a:lnTo>
                    <a:pt x="1119844" y="3040983"/>
                  </a:lnTo>
                  <a:lnTo>
                    <a:pt x="1116987" y="3048922"/>
                  </a:lnTo>
                  <a:lnTo>
                    <a:pt x="1114131" y="3056544"/>
                  </a:lnTo>
                  <a:lnTo>
                    <a:pt x="1110639" y="3064166"/>
                  </a:lnTo>
                  <a:lnTo>
                    <a:pt x="1107148" y="3071471"/>
                  </a:lnTo>
                  <a:lnTo>
                    <a:pt x="1103022" y="3078775"/>
                  </a:lnTo>
                  <a:lnTo>
                    <a:pt x="1098578" y="3086079"/>
                  </a:lnTo>
                  <a:lnTo>
                    <a:pt x="1093817" y="3092749"/>
                  </a:lnTo>
                  <a:lnTo>
                    <a:pt x="1088739" y="3099100"/>
                  </a:lnTo>
                  <a:lnTo>
                    <a:pt x="1083025" y="3105452"/>
                  </a:lnTo>
                  <a:lnTo>
                    <a:pt x="1077629" y="3111486"/>
                  </a:lnTo>
                  <a:lnTo>
                    <a:pt x="1071599" y="3117202"/>
                  </a:lnTo>
                  <a:lnTo>
                    <a:pt x="1065251" y="3122919"/>
                  </a:lnTo>
                  <a:lnTo>
                    <a:pt x="1058903" y="3128000"/>
                  </a:lnTo>
                  <a:lnTo>
                    <a:pt x="1051920" y="3133082"/>
                  </a:lnTo>
                  <a:lnTo>
                    <a:pt x="1044937" y="3137845"/>
                  </a:lnTo>
                  <a:lnTo>
                    <a:pt x="1037636" y="3141974"/>
                  </a:lnTo>
                  <a:lnTo>
                    <a:pt x="1030019" y="3146102"/>
                  </a:lnTo>
                  <a:lnTo>
                    <a:pt x="1022084" y="3149596"/>
                  </a:lnTo>
                  <a:lnTo>
                    <a:pt x="1014149" y="3152772"/>
                  </a:lnTo>
                  <a:lnTo>
                    <a:pt x="1005896" y="3155312"/>
                  </a:lnTo>
                  <a:lnTo>
                    <a:pt x="997326" y="3157853"/>
                  </a:lnTo>
                  <a:lnTo>
                    <a:pt x="988756" y="3159759"/>
                  </a:lnTo>
                  <a:lnTo>
                    <a:pt x="980186" y="3161346"/>
                  </a:lnTo>
                  <a:lnTo>
                    <a:pt x="970982" y="3162299"/>
                  </a:lnTo>
                  <a:lnTo>
                    <a:pt x="962412" y="3162934"/>
                  </a:lnTo>
                  <a:lnTo>
                    <a:pt x="953842" y="3163252"/>
                  </a:lnTo>
                  <a:lnTo>
                    <a:pt x="945272" y="3162934"/>
                  </a:lnTo>
                  <a:lnTo>
                    <a:pt x="937019" y="3162299"/>
                  </a:lnTo>
                  <a:lnTo>
                    <a:pt x="928449" y="3161346"/>
                  </a:lnTo>
                  <a:lnTo>
                    <a:pt x="920197" y="3159759"/>
                  </a:lnTo>
                  <a:lnTo>
                    <a:pt x="911627" y="3157853"/>
                  </a:lnTo>
                  <a:lnTo>
                    <a:pt x="903692" y="3155630"/>
                  </a:lnTo>
                  <a:lnTo>
                    <a:pt x="895757" y="3153089"/>
                  </a:lnTo>
                  <a:lnTo>
                    <a:pt x="888139" y="3150231"/>
                  </a:lnTo>
                  <a:lnTo>
                    <a:pt x="880521" y="3146738"/>
                  </a:lnTo>
                  <a:lnTo>
                    <a:pt x="873221" y="3142927"/>
                  </a:lnTo>
                  <a:lnTo>
                    <a:pt x="865921" y="3139116"/>
                  </a:lnTo>
                  <a:lnTo>
                    <a:pt x="858621" y="3134352"/>
                  </a:lnTo>
                  <a:lnTo>
                    <a:pt x="851955" y="3129588"/>
                  </a:lnTo>
                  <a:lnTo>
                    <a:pt x="845290" y="3124507"/>
                  </a:lnTo>
                  <a:lnTo>
                    <a:pt x="839259" y="3119108"/>
                  </a:lnTo>
                  <a:lnTo>
                    <a:pt x="833228" y="3113391"/>
                  </a:lnTo>
                  <a:lnTo>
                    <a:pt x="827198" y="3107675"/>
                  </a:lnTo>
                  <a:lnTo>
                    <a:pt x="821802" y="3101323"/>
                  </a:lnTo>
                  <a:lnTo>
                    <a:pt x="816723" y="3094654"/>
                  </a:lnTo>
                  <a:lnTo>
                    <a:pt x="811645" y="3087985"/>
                  </a:lnTo>
                  <a:lnTo>
                    <a:pt x="806884" y="3080680"/>
                  </a:lnTo>
                  <a:lnTo>
                    <a:pt x="802757" y="3073376"/>
                  </a:lnTo>
                  <a:lnTo>
                    <a:pt x="798631" y="3065754"/>
                  </a:lnTo>
                  <a:lnTo>
                    <a:pt x="795140" y="3058132"/>
                  </a:lnTo>
                  <a:lnTo>
                    <a:pt x="791966" y="3050193"/>
                  </a:lnTo>
                  <a:lnTo>
                    <a:pt x="789109" y="3041935"/>
                  </a:lnTo>
                  <a:lnTo>
                    <a:pt x="786887" y="3033361"/>
                  </a:lnTo>
                  <a:lnTo>
                    <a:pt x="784983" y="3024468"/>
                  </a:lnTo>
                  <a:lnTo>
                    <a:pt x="556134" y="1895462"/>
                  </a:lnTo>
                  <a:lnTo>
                    <a:pt x="485988" y="1895462"/>
                  </a:lnTo>
                  <a:lnTo>
                    <a:pt x="485988" y="2990805"/>
                  </a:lnTo>
                  <a:lnTo>
                    <a:pt x="485671" y="2999697"/>
                  </a:lnTo>
                  <a:lnTo>
                    <a:pt x="485036" y="3008589"/>
                  </a:lnTo>
                  <a:lnTo>
                    <a:pt x="483766" y="3017164"/>
                  </a:lnTo>
                  <a:lnTo>
                    <a:pt x="482497" y="3026056"/>
                  </a:lnTo>
                  <a:lnTo>
                    <a:pt x="480592" y="3034313"/>
                  </a:lnTo>
                  <a:lnTo>
                    <a:pt x="478053" y="3042253"/>
                  </a:lnTo>
                  <a:lnTo>
                    <a:pt x="475196" y="3050510"/>
                  </a:lnTo>
                  <a:lnTo>
                    <a:pt x="472022" y="3058132"/>
                  </a:lnTo>
                  <a:lnTo>
                    <a:pt x="468531" y="3065754"/>
                  </a:lnTo>
                  <a:lnTo>
                    <a:pt x="464722" y="3073376"/>
                  </a:lnTo>
                  <a:lnTo>
                    <a:pt x="460596" y="3080363"/>
                  </a:lnTo>
                  <a:lnTo>
                    <a:pt x="456152" y="3087667"/>
                  </a:lnTo>
                  <a:lnTo>
                    <a:pt x="451391" y="3094337"/>
                  </a:lnTo>
                  <a:lnTo>
                    <a:pt x="446313" y="3101006"/>
                  </a:lnTo>
                  <a:lnTo>
                    <a:pt x="440917" y="3107357"/>
                  </a:lnTo>
                  <a:lnTo>
                    <a:pt x="435203" y="3113074"/>
                  </a:lnTo>
                  <a:lnTo>
                    <a:pt x="429173" y="3118790"/>
                  </a:lnTo>
                  <a:lnTo>
                    <a:pt x="423142" y="3124189"/>
                  </a:lnTo>
                  <a:lnTo>
                    <a:pt x="416159" y="3129271"/>
                  </a:lnTo>
                  <a:lnTo>
                    <a:pt x="409494" y="3134034"/>
                  </a:lnTo>
                  <a:lnTo>
                    <a:pt x="402511" y="3139116"/>
                  </a:lnTo>
                  <a:lnTo>
                    <a:pt x="395210" y="3143244"/>
                  </a:lnTo>
                  <a:lnTo>
                    <a:pt x="387910" y="3147055"/>
                  </a:lnTo>
                  <a:lnTo>
                    <a:pt x="380292" y="3150231"/>
                  </a:lnTo>
                  <a:lnTo>
                    <a:pt x="372357" y="3153407"/>
                  </a:lnTo>
                  <a:lnTo>
                    <a:pt x="364105" y="3156265"/>
                  </a:lnTo>
                  <a:lnTo>
                    <a:pt x="355852" y="3158488"/>
                  </a:lnTo>
                  <a:lnTo>
                    <a:pt x="347600" y="3160394"/>
                  </a:lnTo>
                  <a:lnTo>
                    <a:pt x="339030" y="3161982"/>
                  </a:lnTo>
                  <a:lnTo>
                    <a:pt x="330460" y="3162934"/>
                  </a:lnTo>
                  <a:lnTo>
                    <a:pt x="321890" y="3163570"/>
                  </a:lnTo>
                  <a:lnTo>
                    <a:pt x="313003" y="3163887"/>
                  </a:lnTo>
                  <a:lnTo>
                    <a:pt x="303798" y="3163570"/>
                  </a:lnTo>
                  <a:lnTo>
                    <a:pt x="295228" y="3162934"/>
                  </a:lnTo>
                  <a:lnTo>
                    <a:pt x="286341" y="3161982"/>
                  </a:lnTo>
                  <a:lnTo>
                    <a:pt x="278088" y="3160394"/>
                  </a:lnTo>
                  <a:lnTo>
                    <a:pt x="269836" y="3158488"/>
                  </a:lnTo>
                  <a:lnTo>
                    <a:pt x="261583" y="3156265"/>
                  </a:lnTo>
                  <a:lnTo>
                    <a:pt x="253331" y="3153407"/>
                  </a:lnTo>
                  <a:lnTo>
                    <a:pt x="245396" y="3150231"/>
                  </a:lnTo>
                  <a:lnTo>
                    <a:pt x="237778" y="3147055"/>
                  </a:lnTo>
                  <a:lnTo>
                    <a:pt x="230478" y="3143244"/>
                  </a:lnTo>
                  <a:lnTo>
                    <a:pt x="223177" y="3139116"/>
                  </a:lnTo>
                  <a:lnTo>
                    <a:pt x="216195" y="3134034"/>
                  </a:lnTo>
                  <a:lnTo>
                    <a:pt x="209529" y="3129271"/>
                  </a:lnTo>
                  <a:lnTo>
                    <a:pt x="202864" y="3124189"/>
                  </a:lnTo>
                  <a:lnTo>
                    <a:pt x="196515" y="3118790"/>
                  </a:lnTo>
                  <a:lnTo>
                    <a:pt x="190485" y="3113074"/>
                  </a:lnTo>
                  <a:lnTo>
                    <a:pt x="184772" y="3107357"/>
                  </a:lnTo>
                  <a:lnTo>
                    <a:pt x="179376" y="3101006"/>
                  </a:lnTo>
                  <a:lnTo>
                    <a:pt x="174297" y="3094337"/>
                  </a:lnTo>
                  <a:lnTo>
                    <a:pt x="169536" y="3087667"/>
                  </a:lnTo>
                  <a:lnTo>
                    <a:pt x="165092" y="3080363"/>
                  </a:lnTo>
                  <a:lnTo>
                    <a:pt x="160966" y="3073376"/>
                  </a:lnTo>
                  <a:lnTo>
                    <a:pt x="157157" y="3065754"/>
                  </a:lnTo>
                  <a:lnTo>
                    <a:pt x="153666" y="3058132"/>
                  </a:lnTo>
                  <a:lnTo>
                    <a:pt x="150492" y="3050510"/>
                  </a:lnTo>
                  <a:lnTo>
                    <a:pt x="147953" y="3042253"/>
                  </a:lnTo>
                  <a:lnTo>
                    <a:pt x="145096" y="3034313"/>
                  </a:lnTo>
                  <a:lnTo>
                    <a:pt x="143192" y="3026056"/>
                  </a:lnTo>
                  <a:lnTo>
                    <a:pt x="141922" y="3017164"/>
                  </a:lnTo>
                  <a:lnTo>
                    <a:pt x="140652" y="3008589"/>
                  </a:lnTo>
                  <a:lnTo>
                    <a:pt x="140018" y="2999697"/>
                  </a:lnTo>
                  <a:lnTo>
                    <a:pt x="139700" y="2990805"/>
                  </a:lnTo>
                  <a:lnTo>
                    <a:pt x="139700" y="1787484"/>
                  </a:lnTo>
                  <a:lnTo>
                    <a:pt x="139700" y="1522303"/>
                  </a:lnTo>
                  <a:lnTo>
                    <a:pt x="139700" y="1265378"/>
                  </a:lnTo>
                  <a:lnTo>
                    <a:pt x="147953" y="1265378"/>
                  </a:lnTo>
                  <a:lnTo>
                    <a:pt x="155570" y="1265061"/>
                  </a:lnTo>
                  <a:lnTo>
                    <a:pt x="163188" y="1264426"/>
                  </a:lnTo>
                  <a:lnTo>
                    <a:pt x="170806" y="1263791"/>
                  </a:lnTo>
                  <a:lnTo>
                    <a:pt x="185724" y="1262203"/>
                  </a:lnTo>
                  <a:lnTo>
                    <a:pt x="200007" y="1259662"/>
                  </a:lnTo>
                  <a:lnTo>
                    <a:pt x="214607" y="1256486"/>
                  </a:lnTo>
                  <a:lnTo>
                    <a:pt x="228573" y="1252358"/>
                  </a:lnTo>
                  <a:lnTo>
                    <a:pt x="241904" y="1247911"/>
                  </a:lnTo>
                  <a:lnTo>
                    <a:pt x="254918" y="1242830"/>
                  </a:lnTo>
                  <a:lnTo>
                    <a:pt x="268249" y="1237431"/>
                  </a:lnTo>
                  <a:lnTo>
                    <a:pt x="280628" y="1231715"/>
                  </a:lnTo>
                  <a:lnTo>
                    <a:pt x="292689" y="1225363"/>
                  </a:lnTo>
                  <a:lnTo>
                    <a:pt x="304433" y="1218376"/>
                  </a:lnTo>
                  <a:lnTo>
                    <a:pt x="316177" y="1211389"/>
                  </a:lnTo>
                  <a:lnTo>
                    <a:pt x="327286" y="1204085"/>
                  </a:lnTo>
                  <a:lnTo>
                    <a:pt x="338078" y="1195828"/>
                  </a:lnTo>
                  <a:lnTo>
                    <a:pt x="348552" y="1187888"/>
                  </a:lnTo>
                  <a:lnTo>
                    <a:pt x="358709" y="1179631"/>
                  </a:lnTo>
                  <a:lnTo>
                    <a:pt x="368548" y="1171056"/>
                  </a:lnTo>
                  <a:lnTo>
                    <a:pt x="378071" y="1162482"/>
                  </a:lnTo>
                  <a:lnTo>
                    <a:pt x="387275" y="1153589"/>
                  </a:lnTo>
                  <a:lnTo>
                    <a:pt x="395845" y="1144380"/>
                  </a:lnTo>
                  <a:lnTo>
                    <a:pt x="404415" y="1135487"/>
                  </a:lnTo>
                  <a:lnTo>
                    <a:pt x="412350" y="1126595"/>
                  </a:lnTo>
                  <a:lnTo>
                    <a:pt x="419968" y="1117385"/>
                  </a:lnTo>
                  <a:lnTo>
                    <a:pt x="427903" y="1108493"/>
                  </a:lnTo>
                  <a:lnTo>
                    <a:pt x="434886" y="1099600"/>
                  </a:lnTo>
                  <a:lnTo>
                    <a:pt x="447900" y="1082133"/>
                  </a:lnTo>
                  <a:lnTo>
                    <a:pt x="459643" y="1065301"/>
                  </a:lnTo>
                  <a:lnTo>
                    <a:pt x="470118" y="1049740"/>
                  </a:lnTo>
                  <a:lnTo>
                    <a:pt x="480592" y="1033543"/>
                  </a:lnTo>
                  <a:lnTo>
                    <a:pt x="491066" y="1017029"/>
                  </a:lnTo>
                  <a:lnTo>
                    <a:pt x="501223" y="999879"/>
                  </a:lnTo>
                  <a:lnTo>
                    <a:pt x="511698" y="982095"/>
                  </a:lnTo>
                  <a:lnTo>
                    <a:pt x="521855" y="963357"/>
                  </a:lnTo>
                  <a:lnTo>
                    <a:pt x="532329" y="944620"/>
                  </a:lnTo>
                  <a:lnTo>
                    <a:pt x="543121" y="925248"/>
                  </a:lnTo>
                  <a:lnTo>
                    <a:pt x="553595" y="904922"/>
                  </a:lnTo>
                  <a:lnTo>
                    <a:pt x="564387" y="884279"/>
                  </a:lnTo>
                  <a:lnTo>
                    <a:pt x="575179" y="863001"/>
                  </a:lnTo>
                  <a:lnTo>
                    <a:pt x="585653" y="841088"/>
                  </a:lnTo>
                  <a:lnTo>
                    <a:pt x="597079" y="818857"/>
                  </a:lnTo>
                  <a:lnTo>
                    <a:pt x="618980" y="771855"/>
                  </a:lnTo>
                  <a:lnTo>
                    <a:pt x="641199" y="722312"/>
                  </a:lnTo>
                  <a:close/>
                  <a:moveTo>
                    <a:pt x="527838" y="527050"/>
                  </a:moveTo>
                  <a:lnTo>
                    <a:pt x="533244" y="527368"/>
                  </a:lnTo>
                  <a:lnTo>
                    <a:pt x="538967" y="528003"/>
                  </a:lnTo>
                  <a:lnTo>
                    <a:pt x="544373" y="528638"/>
                  </a:lnTo>
                  <a:lnTo>
                    <a:pt x="549778" y="529590"/>
                  </a:lnTo>
                  <a:lnTo>
                    <a:pt x="555184" y="530860"/>
                  </a:lnTo>
                  <a:lnTo>
                    <a:pt x="560589" y="532448"/>
                  </a:lnTo>
                  <a:lnTo>
                    <a:pt x="565995" y="534353"/>
                  </a:lnTo>
                  <a:lnTo>
                    <a:pt x="571400" y="536575"/>
                  </a:lnTo>
                  <a:lnTo>
                    <a:pt x="577124" y="539433"/>
                  </a:lnTo>
                  <a:lnTo>
                    <a:pt x="582530" y="542608"/>
                  </a:lnTo>
                  <a:lnTo>
                    <a:pt x="587935" y="545783"/>
                  </a:lnTo>
                  <a:lnTo>
                    <a:pt x="593341" y="549275"/>
                  </a:lnTo>
                  <a:lnTo>
                    <a:pt x="598110" y="553085"/>
                  </a:lnTo>
                  <a:lnTo>
                    <a:pt x="602880" y="557213"/>
                  </a:lnTo>
                  <a:lnTo>
                    <a:pt x="607014" y="561658"/>
                  </a:lnTo>
                  <a:lnTo>
                    <a:pt x="611147" y="566103"/>
                  </a:lnTo>
                  <a:lnTo>
                    <a:pt x="614963" y="570548"/>
                  </a:lnTo>
                  <a:lnTo>
                    <a:pt x="618461" y="575628"/>
                  </a:lnTo>
                  <a:lnTo>
                    <a:pt x="621640" y="580390"/>
                  </a:lnTo>
                  <a:lnTo>
                    <a:pt x="624820" y="585788"/>
                  </a:lnTo>
                  <a:lnTo>
                    <a:pt x="627364" y="590868"/>
                  </a:lnTo>
                  <a:lnTo>
                    <a:pt x="629908" y="596583"/>
                  </a:lnTo>
                  <a:lnTo>
                    <a:pt x="632134" y="602298"/>
                  </a:lnTo>
                  <a:lnTo>
                    <a:pt x="633724" y="608013"/>
                  </a:lnTo>
                  <a:lnTo>
                    <a:pt x="634995" y="612458"/>
                  </a:lnTo>
                  <a:lnTo>
                    <a:pt x="636267" y="617220"/>
                  </a:lnTo>
                  <a:lnTo>
                    <a:pt x="636903" y="621665"/>
                  </a:lnTo>
                  <a:lnTo>
                    <a:pt x="637539" y="626428"/>
                  </a:lnTo>
                  <a:lnTo>
                    <a:pt x="638175" y="631190"/>
                  </a:lnTo>
                  <a:lnTo>
                    <a:pt x="638175" y="635953"/>
                  </a:lnTo>
                  <a:lnTo>
                    <a:pt x="638175" y="640715"/>
                  </a:lnTo>
                  <a:lnTo>
                    <a:pt x="638175" y="645478"/>
                  </a:lnTo>
                  <a:lnTo>
                    <a:pt x="637857" y="650558"/>
                  </a:lnTo>
                  <a:lnTo>
                    <a:pt x="637221" y="655638"/>
                  </a:lnTo>
                  <a:lnTo>
                    <a:pt x="636267" y="660400"/>
                  </a:lnTo>
                  <a:lnTo>
                    <a:pt x="635313" y="665163"/>
                  </a:lnTo>
                  <a:lnTo>
                    <a:pt x="634041" y="669925"/>
                  </a:lnTo>
                  <a:lnTo>
                    <a:pt x="632770" y="674688"/>
                  </a:lnTo>
                  <a:lnTo>
                    <a:pt x="630862" y="679450"/>
                  </a:lnTo>
                  <a:lnTo>
                    <a:pt x="628954" y="683895"/>
                  </a:lnTo>
                  <a:lnTo>
                    <a:pt x="611465" y="723583"/>
                  </a:lnTo>
                  <a:lnTo>
                    <a:pt x="589207" y="772478"/>
                  </a:lnTo>
                  <a:lnTo>
                    <a:pt x="577760" y="795973"/>
                  </a:lnTo>
                  <a:lnTo>
                    <a:pt x="567267" y="818515"/>
                  </a:lnTo>
                  <a:lnTo>
                    <a:pt x="556456" y="840423"/>
                  </a:lnTo>
                  <a:lnTo>
                    <a:pt x="545963" y="861378"/>
                  </a:lnTo>
                  <a:lnTo>
                    <a:pt x="535469" y="882015"/>
                  </a:lnTo>
                  <a:lnTo>
                    <a:pt x="524976" y="901700"/>
                  </a:lnTo>
                  <a:lnTo>
                    <a:pt x="514801" y="920433"/>
                  </a:lnTo>
                  <a:lnTo>
                    <a:pt x="504944" y="939166"/>
                  </a:lnTo>
                  <a:lnTo>
                    <a:pt x="495087" y="956628"/>
                  </a:lnTo>
                  <a:lnTo>
                    <a:pt x="485229" y="973773"/>
                  </a:lnTo>
                  <a:lnTo>
                    <a:pt x="475372" y="990283"/>
                  </a:lnTo>
                  <a:lnTo>
                    <a:pt x="465833" y="1005841"/>
                  </a:lnTo>
                  <a:lnTo>
                    <a:pt x="456612" y="1021081"/>
                  </a:lnTo>
                  <a:lnTo>
                    <a:pt x="447390" y="1036003"/>
                  </a:lnTo>
                  <a:lnTo>
                    <a:pt x="437215" y="1051243"/>
                  </a:lnTo>
                  <a:lnTo>
                    <a:pt x="427358" y="1065848"/>
                  </a:lnTo>
                  <a:lnTo>
                    <a:pt x="417183" y="1079501"/>
                  </a:lnTo>
                  <a:lnTo>
                    <a:pt x="407644" y="1093153"/>
                  </a:lnTo>
                  <a:lnTo>
                    <a:pt x="398104" y="1105853"/>
                  </a:lnTo>
                  <a:lnTo>
                    <a:pt x="388565" y="1118236"/>
                  </a:lnTo>
                  <a:lnTo>
                    <a:pt x="379026" y="1129666"/>
                  </a:lnTo>
                  <a:lnTo>
                    <a:pt x="369487" y="1140778"/>
                  </a:lnTo>
                  <a:lnTo>
                    <a:pt x="359947" y="1151256"/>
                  </a:lnTo>
                  <a:lnTo>
                    <a:pt x="350408" y="1161416"/>
                  </a:lnTo>
                  <a:lnTo>
                    <a:pt x="341187" y="1170623"/>
                  </a:lnTo>
                  <a:lnTo>
                    <a:pt x="331648" y="1179513"/>
                  </a:lnTo>
                  <a:lnTo>
                    <a:pt x="322108" y="1188086"/>
                  </a:lnTo>
                  <a:lnTo>
                    <a:pt x="312887" y="1196023"/>
                  </a:lnTo>
                  <a:lnTo>
                    <a:pt x="302712" y="1203961"/>
                  </a:lnTo>
                  <a:lnTo>
                    <a:pt x="293173" y="1210946"/>
                  </a:lnTo>
                  <a:lnTo>
                    <a:pt x="286495" y="1215391"/>
                  </a:lnTo>
                  <a:lnTo>
                    <a:pt x="279818" y="1219836"/>
                  </a:lnTo>
                  <a:lnTo>
                    <a:pt x="273140" y="1223963"/>
                  </a:lnTo>
                  <a:lnTo>
                    <a:pt x="266145" y="1227773"/>
                  </a:lnTo>
                  <a:lnTo>
                    <a:pt x="259149" y="1231266"/>
                  </a:lnTo>
                  <a:lnTo>
                    <a:pt x="251518" y="1234758"/>
                  </a:lnTo>
                  <a:lnTo>
                    <a:pt x="244205" y="1237933"/>
                  </a:lnTo>
                  <a:lnTo>
                    <a:pt x="236573" y="1240791"/>
                  </a:lnTo>
                  <a:lnTo>
                    <a:pt x="229260" y="1243331"/>
                  </a:lnTo>
                  <a:lnTo>
                    <a:pt x="221310" y="1245871"/>
                  </a:lnTo>
                  <a:lnTo>
                    <a:pt x="213679" y="1247776"/>
                  </a:lnTo>
                  <a:lnTo>
                    <a:pt x="205730" y="1249363"/>
                  </a:lnTo>
                  <a:lnTo>
                    <a:pt x="197144" y="1250951"/>
                  </a:lnTo>
                  <a:lnTo>
                    <a:pt x="188877" y="1251903"/>
                  </a:lnTo>
                  <a:lnTo>
                    <a:pt x="180610" y="1252538"/>
                  </a:lnTo>
                  <a:lnTo>
                    <a:pt x="172024" y="1252538"/>
                  </a:lnTo>
                  <a:lnTo>
                    <a:pt x="171388" y="1252538"/>
                  </a:lnTo>
                  <a:lnTo>
                    <a:pt x="163439" y="1252538"/>
                  </a:lnTo>
                  <a:lnTo>
                    <a:pt x="155490" y="1251586"/>
                  </a:lnTo>
                  <a:lnTo>
                    <a:pt x="147858" y="1250633"/>
                  </a:lnTo>
                  <a:lnTo>
                    <a:pt x="139591" y="1249363"/>
                  </a:lnTo>
                  <a:lnTo>
                    <a:pt x="132278" y="1247776"/>
                  </a:lnTo>
                  <a:lnTo>
                    <a:pt x="124964" y="1245871"/>
                  </a:lnTo>
                  <a:lnTo>
                    <a:pt x="117969" y="1243648"/>
                  </a:lnTo>
                  <a:lnTo>
                    <a:pt x="110973" y="1241108"/>
                  </a:lnTo>
                  <a:lnTo>
                    <a:pt x="106840" y="1239203"/>
                  </a:lnTo>
                  <a:lnTo>
                    <a:pt x="102706" y="1236981"/>
                  </a:lnTo>
                  <a:lnTo>
                    <a:pt x="97300" y="1234758"/>
                  </a:lnTo>
                  <a:lnTo>
                    <a:pt x="92213" y="1232218"/>
                  </a:lnTo>
                  <a:lnTo>
                    <a:pt x="91895" y="1231901"/>
                  </a:lnTo>
                  <a:lnTo>
                    <a:pt x="85217" y="1228091"/>
                  </a:lnTo>
                  <a:lnTo>
                    <a:pt x="79176" y="1223646"/>
                  </a:lnTo>
                  <a:lnTo>
                    <a:pt x="72180" y="1218566"/>
                  </a:lnTo>
                  <a:lnTo>
                    <a:pt x="65821" y="1213168"/>
                  </a:lnTo>
                  <a:lnTo>
                    <a:pt x="59779" y="1207771"/>
                  </a:lnTo>
                  <a:lnTo>
                    <a:pt x="54374" y="1202373"/>
                  </a:lnTo>
                  <a:lnTo>
                    <a:pt x="48968" y="1196341"/>
                  </a:lnTo>
                  <a:lnTo>
                    <a:pt x="44517" y="1190308"/>
                  </a:lnTo>
                  <a:lnTo>
                    <a:pt x="40065" y="1184593"/>
                  </a:lnTo>
                  <a:lnTo>
                    <a:pt x="35613" y="1178561"/>
                  </a:lnTo>
                  <a:lnTo>
                    <a:pt x="32116" y="1172846"/>
                  </a:lnTo>
                  <a:lnTo>
                    <a:pt x="28618" y="1166813"/>
                  </a:lnTo>
                  <a:lnTo>
                    <a:pt x="25756" y="1160781"/>
                  </a:lnTo>
                  <a:lnTo>
                    <a:pt x="22894" y="1155066"/>
                  </a:lnTo>
                  <a:lnTo>
                    <a:pt x="18125" y="1143318"/>
                  </a:lnTo>
                  <a:lnTo>
                    <a:pt x="13991" y="1132206"/>
                  </a:lnTo>
                  <a:lnTo>
                    <a:pt x="10175" y="1119823"/>
                  </a:lnTo>
                  <a:lnTo>
                    <a:pt x="7314" y="1107758"/>
                  </a:lnTo>
                  <a:lnTo>
                    <a:pt x="5088" y="1095693"/>
                  </a:lnTo>
                  <a:lnTo>
                    <a:pt x="3180" y="1083311"/>
                  </a:lnTo>
                  <a:lnTo>
                    <a:pt x="1590" y="1071563"/>
                  </a:lnTo>
                  <a:lnTo>
                    <a:pt x="954" y="1059498"/>
                  </a:lnTo>
                  <a:lnTo>
                    <a:pt x="318" y="1047751"/>
                  </a:lnTo>
                  <a:lnTo>
                    <a:pt x="0" y="1035686"/>
                  </a:lnTo>
                  <a:lnTo>
                    <a:pt x="318" y="1018541"/>
                  </a:lnTo>
                  <a:lnTo>
                    <a:pt x="1590" y="1001396"/>
                  </a:lnTo>
                  <a:lnTo>
                    <a:pt x="3180" y="984251"/>
                  </a:lnTo>
                  <a:lnTo>
                    <a:pt x="5406" y="967106"/>
                  </a:lnTo>
                  <a:lnTo>
                    <a:pt x="8585" y="949961"/>
                  </a:lnTo>
                  <a:lnTo>
                    <a:pt x="12083" y="933133"/>
                  </a:lnTo>
                  <a:lnTo>
                    <a:pt x="16535" y="915988"/>
                  </a:lnTo>
                  <a:lnTo>
                    <a:pt x="21622" y="899160"/>
                  </a:lnTo>
                  <a:lnTo>
                    <a:pt x="27346" y="882650"/>
                  </a:lnTo>
                  <a:lnTo>
                    <a:pt x="30526" y="874078"/>
                  </a:lnTo>
                  <a:lnTo>
                    <a:pt x="34023" y="865823"/>
                  </a:lnTo>
                  <a:lnTo>
                    <a:pt x="37839" y="857568"/>
                  </a:lnTo>
                  <a:lnTo>
                    <a:pt x="41655" y="849313"/>
                  </a:lnTo>
                  <a:lnTo>
                    <a:pt x="45788" y="841058"/>
                  </a:lnTo>
                  <a:lnTo>
                    <a:pt x="50240" y="833120"/>
                  </a:lnTo>
                  <a:lnTo>
                    <a:pt x="55010" y="825183"/>
                  </a:lnTo>
                  <a:lnTo>
                    <a:pt x="60097" y="817245"/>
                  </a:lnTo>
                  <a:lnTo>
                    <a:pt x="65503" y="808990"/>
                  </a:lnTo>
                  <a:lnTo>
                    <a:pt x="71226" y="801053"/>
                  </a:lnTo>
                  <a:lnTo>
                    <a:pt x="77268" y="793433"/>
                  </a:lnTo>
                  <a:lnTo>
                    <a:pt x="83945" y="785813"/>
                  </a:lnTo>
                  <a:lnTo>
                    <a:pt x="91259" y="778510"/>
                  </a:lnTo>
                  <a:lnTo>
                    <a:pt x="99208" y="771208"/>
                  </a:lnTo>
                  <a:lnTo>
                    <a:pt x="104296" y="766445"/>
                  </a:lnTo>
                  <a:lnTo>
                    <a:pt x="110019" y="761683"/>
                  </a:lnTo>
                  <a:lnTo>
                    <a:pt x="116061" y="756920"/>
                  </a:lnTo>
                  <a:lnTo>
                    <a:pt x="122420" y="752475"/>
                  </a:lnTo>
                  <a:lnTo>
                    <a:pt x="129098" y="748348"/>
                  </a:lnTo>
                  <a:lnTo>
                    <a:pt x="136093" y="744538"/>
                  </a:lnTo>
                  <a:lnTo>
                    <a:pt x="143407" y="740728"/>
                  </a:lnTo>
                  <a:lnTo>
                    <a:pt x="151038" y="737235"/>
                  </a:lnTo>
                  <a:lnTo>
                    <a:pt x="158987" y="734060"/>
                  </a:lnTo>
                  <a:lnTo>
                    <a:pt x="166937" y="731520"/>
                  </a:lnTo>
                  <a:lnTo>
                    <a:pt x="175204" y="728980"/>
                  </a:lnTo>
                  <a:lnTo>
                    <a:pt x="183471" y="727075"/>
                  </a:lnTo>
                  <a:lnTo>
                    <a:pt x="192375" y="725170"/>
                  </a:lnTo>
                  <a:lnTo>
                    <a:pt x="200960" y="724218"/>
                  </a:lnTo>
                  <a:lnTo>
                    <a:pt x="210181" y="723265"/>
                  </a:lnTo>
                  <a:lnTo>
                    <a:pt x="219403" y="723265"/>
                  </a:lnTo>
                  <a:lnTo>
                    <a:pt x="227352" y="723583"/>
                  </a:lnTo>
                  <a:lnTo>
                    <a:pt x="234983" y="724535"/>
                  </a:lnTo>
                  <a:lnTo>
                    <a:pt x="241343" y="723900"/>
                  </a:lnTo>
                  <a:lnTo>
                    <a:pt x="248020" y="723583"/>
                  </a:lnTo>
                  <a:lnTo>
                    <a:pt x="335145" y="723583"/>
                  </a:lnTo>
                  <a:lnTo>
                    <a:pt x="311933" y="772478"/>
                  </a:lnTo>
                  <a:lnTo>
                    <a:pt x="290947" y="816293"/>
                  </a:lnTo>
                  <a:lnTo>
                    <a:pt x="270279" y="857250"/>
                  </a:lnTo>
                  <a:lnTo>
                    <a:pt x="260103" y="876935"/>
                  </a:lnTo>
                  <a:lnTo>
                    <a:pt x="250246" y="895350"/>
                  </a:lnTo>
                  <a:lnTo>
                    <a:pt x="240389" y="913131"/>
                  </a:lnTo>
                  <a:lnTo>
                    <a:pt x="231168" y="929958"/>
                  </a:lnTo>
                  <a:lnTo>
                    <a:pt x="221946" y="945833"/>
                  </a:lnTo>
                  <a:lnTo>
                    <a:pt x="213043" y="960438"/>
                  </a:lnTo>
                  <a:lnTo>
                    <a:pt x="204458" y="974091"/>
                  </a:lnTo>
                  <a:lnTo>
                    <a:pt x="195555" y="986791"/>
                  </a:lnTo>
                  <a:lnTo>
                    <a:pt x="187605" y="998221"/>
                  </a:lnTo>
                  <a:lnTo>
                    <a:pt x="179974" y="1008063"/>
                  </a:lnTo>
                  <a:lnTo>
                    <a:pt x="172660" y="1016953"/>
                  </a:lnTo>
                  <a:lnTo>
                    <a:pt x="165665" y="1024256"/>
                  </a:lnTo>
                  <a:lnTo>
                    <a:pt x="168527" y="1024573"/>
                  </a:lnTo>
                  <a:lnTo>
                    <a:pt x="172978" y="1021081"/>
                  </a:lnTo>
                  <a:lnTo>
                    <a:pt x="177748" y="1016953"/>
                  </a:lnTo>
                  <a:lnTo>
                    <a:pt x="183153" y="1011873"/>
                  </a:lnTo>
                  <a:lnTo>
                    <a:pt x="188877" y="1005841"/>
                  </a:lnTo>
                  <a:lnTo>
                    <a:pt x="195555" y="999173"/>
                  </a:lnTo>
                  <a:lnTo>
                    <a:pt x="202868" y="991236"/>
                  </a:lnTo>
                  <a:lnTo>
                    <a:pt x="210181" y="982346"/>
                  </a:lnTo>
                  <a:lnTo>
                    <a:pt x="218131" y="972186"/>
                  </a:lnTo>
                  <a:lnTo>
                    <a:pt x="229260" y="957581"/>
                  </a:lnTo>
                  <a:lnTo>
                    <a:pt x="241025" y="941071"/>
                  </a:lnTo>
                  <a:lnTo>
                    <a:pt x="253426" y="922338"/>
                  </a:lnTo>
                  <a:lnTo>
                    <a:pt x="266781" y="902018"/>
                  </a:lnTo>
                  <a:lnTo>
                    <a:pt x="280772" y="879475"/>
                  </a:lnTo>
                  <a:lnTo>
                    <a:pt x="294763" y="854710"/>
                  </a:lnTo>
                  <a:lnTo>
                    <a:pt x="309707" y="828358"/>
                  </a:lnTo>
                  <a:lnTo>
                    <a:pt x="325606" y="799465"/>
                  </a:lnTo>
                  <a:lnTo>
                    <a:pt x="344367" y="763270"/>
                  </a:lnTo>
                  <a:lnTo>
                    <a:pt x="364081" y="723583"/>
                  </a:lnTo>
                  <a:lnTo>
                    <a:pt x="376800" y="697548"/>
                  </a:lnTo>
                  <a:lnTo>
                    <a:pt x="389519" y="670560"/>
                  </a:lnTo>
                  <a:lnTo>
                    <a:pt x="402238" y="641985"/>
                  </a:lnTo>
                  <a:lnTo>
                    <a:pt x="415593" y="612458"/>
                  </a:lnTo>
                  <a:lnTo>
                    <a:pt x="423860" y="594360"/>
                  </a:lnTo>
                  <a:lnTo>
                    <a:pt x="426404" y="588963"/>
                  </a:lnTo>
                  <a:lnTo>
                    <a:pt x="428948" y="583883"/>
                  </a:lnTo>
                  <a:lnTo>
                    <a:pt x="431810" y="579120"/>
                  </a:lnTo>
                  <a:lnTo>
                    <a:pt x="434989" y="574675"/>
                  </a:lnTo>
                  <a:lnTo>
                    <a:pt x="438169" y="570230"/>
                  </a:lnTo>
                  <a:lnTo>
                    <a:pt x="441667" y="565785"/>
                  </a:lnTo>
                  <a:lnTo>
                    <a:pt x="445483" y="561975"/>
                  </a:lnTo>
                  <a:lnTo>
                    <a:pt x="449298" y="558165"/>
                  </a:lnTo>
                  <a:lnTo>
                    <a:pt x="453432" y="554355"/>
                  </a:lnTo>
                  <a:lnTo>
                    <a:pt x="457566" y="550863"/>
                  </a:lnTo>
                  <a:lnTo>
                    <a:pt x="461699" y="547688"/>
                  </a:lnTo>
                  <a:lnTo>
                    <a:pt x="466151" y="544830"/>
                  </a:lnTo>
                  <a:lnTo>
                    <a:pt x="470921" y="541973"/>
                  </a:lnTo>
                  <a:lnTo>
                    <a:pt x="475690" y="539433"/>
                  </a:lnTo>
                  <a:lnTo>
                    <a:pt x="480778" y="536893"/>
                  </a:lnTo>
                  <a:lnTo>
                    <a:pt x="485547" y="534988"/>
                  </a:lnTo>
                  <a:lnTo>
                    <a:pt x="490635" y="533083"/>
                  </a:lnTo>
                  <a:lnTo>
                    <a:pt x="495723" y="531495"/>
                  </a:lnTo>
                  <a:lnTo>
                    <a:pt x="501128" y="530225"/>
                  </a:lnTo>
                  <a:lnTo>
                    <a:pt x="506216" y="528955"/>
                  </a:lnTo>
                  <a:lnTo>
                    <a:pt x="511621" y="528320"/>
                  </a:lnTo>
                  <a:lnTo>
                    <a:pt x="517027" y="527685"/>
                  </a:lnTo>
                  <a:lnTo>
                    <a:pt x="522114" y="527368"/>
                  </a:lnTo>
                  <a:lnTo>
                    <a:pt x="527838" y="527050"/>
                  </a:lnTo>
                  <a:close/>
                  <a:moveTo>
                    <a:pt x="510850" y="0"/>
                  </a:moveTo>
                  <a:lnTo>
                    <a:pt x="518478" y="0"/>
                  </a:lnTo>
                  <a:lnTo>
                    <a:pt x="526424" y="0"/>
                  </a:lnTo>
                  <a:lnTo>
                    <a:pt x="534369" y="317"/>
                  </a:lnTo>
                  <a:lnTo>
                    <a:pt x="542315" y="952"/>
                  </a:lnTo>
                  <a:lnTo>
                    <a:pt x="550260" y="1587"/>
                  </a:lnTo>
                  <a:lnTo>
                    <a:pt x="557888" y="2539"/>
                  </a:lnTo>
                  <a:lnTo>
                    <a:pt x="565833" y="3491"/>
                  </a:lnTo>
                  <a:lnTo>
                    <a:pt x="573779" y="5077"/>
                  </a:lnTo>
                  <a:lnTo>
                    <a:pt x="581724" y="6347"/>
                  </a:lnTo>
                  <a:lnTo>
                    <a:pt x="589988" y="8251"/>
                  </a:lnTo>
                  <a:lnTo>
                    <a:pt x="597615" y="10155"/>
                  </a:lnTo>
                  <a:lnTo>
                    <a:pt x="605561" y="12376"/>
                  </a:lnTo>
                  <a:lnTo>
                    <a:pt x="613189" y="14597"/>
                  </a:lnTo>
                  <a:lnTo>
                    <a:pt x="620816" y="17136"/>
                  </a:lnTo>
                  <a:lnTo>
                    <a:pt x="628126" y="19675"/>
                  </a:lnTo>
                  <a:lnTo>
                    <a:pt x="635436" y="22531"/>
                  </a:lnTo>
                  <a:lnTo>
                    <a:pt x="642746" y="25386"/>
                  </a:lnTo>
                  <a:lnTo>
                    <a:pt x="650374" y="28560"/>
                  </a:lnTo>
                  <a:lnTo>
                    <a:pt x="657366" y="32050"/>
                  </a:lnTo>
                  <a:lnTo>
                    <a:pt x="664358" y="35541"/>
                  </a:lnTo>
                  <a:lnTo>
                    <a:pt x="671032" y="39032"/>
                  </a:lnTo>
                  <a:lnTo>
                    <a:pt x="677706" y="43157"/>
                  </a:lnTo>
                  <a:lnTo>
                    <a:pt x="690737" y="51408"/>
                  </a:lnTo>
                  <a:lnTo>
                    <a:pt x="703767" y="59976"/>
                  </a:lnTo>
                  <a:lnTo>
                    <a:pt x="715845" y="69178"/>
                  </a:lnTo>
                  <a:lnTo>
                    <a:pt x="727286" y="79016"/>
                  </a:lnTo>
                  <a:lnTo>
                    <a:pt x="738410" y="89488"/>
                  </a:lnTo>
                  <a:lnTo>
                    <a:pt x="748898" y="100594"/>
                  </a:lnTo>
                  <a:lnTo>
                    <a:pt x="759386" y="111701"/>
                  </a:lnTo>
                  <a:lnTo>
                    <a:pt x="768603" y="123442"/>
                  </a:lnTo>
                  <a:lnTo>
                    <a:pt x="777502" y="135501"/>
                  </a:lnTo>
                  <a:lnTo>
                    <a:pt x="785765" y="148194"/>
                  </a:lnTo>
                  <a:lnTo>
                    <a:pt x="793393" y="161522"/>
                  </a:lnTo>
                  <a:lnTo>
                    <a:pt x="800385" y="174850"/>
                  </a:lnTo>
                  <a:lnTo>
                    <a:pt x="806741" y="188496"/>
                  </a:lnTo>
                  <a:lnTo>
                    <a:pt x="812780" y="202141"/>
                  </a:lnTo>
                  <a:lnTo>
                    <a:pt x="817865" y="216738"/>
                  </a:lnTo>
                  <a:lnTo>
                    <a:pt x="822315" y="231335"/>
                  </a:lnTo>
                  <a:lnTo>
                    <a:pt x="825811" y="245933"/>
                  </a:lnTo>
                  <a:lnTo>
                    <a:pt x="828989" y="261165"/>
                  </a:lnTo>
                  <a:lnTo>
                    <a:pt x="831213" y="276397"/>
                  </a:lnTo>
                  <a:lnTo>
                    <a:pt x="832485" y="291629"/>
                  </a:lnTo>
                  <a:lnTo>
                    <a:pt x="833120" y="299245"/>
                  </a:lnTo>
                  <a:lnTo>
                    <a:pt x="833438" y="306861"/>
                  </a:lnTo>
                  <a:lnTo>
                    <a:pt x="833438" y="314794"/>
                  </a:lnTo>
                  <a:lnTo>
                    <a:pt x="833438" y="322727"/>
                  </a:lnTo>
                  <a:lnTo>
                    <a:pt x="833120" y="330661"/>
                  </a:lnTo>
                  <a:lnTo>
                    <a:pt x="832485" y="338277"/>
                  </a:lnTo>
                  <a:lnTo>
                    <a:pt x="831849" y="346210"/>
                  </a:lnTo>
                  <a:lnTo>
                    <a:pt x="830896" y="354143"/>
                  </a:lnTo>
                  <a:lnTo>
                    <a:pt x="829624" y="362077"/>
                  </a:lnTo>
                  <a:lnTo>
                    <a:pt x="828353" y="369693"/>
                  </a:lnTo>
                  <a:lnTo>
                    <a:pt x="826764" y="377943"/>
                  </a:lnTo>
                  <a:lnTo>
                    <a:pt x="825175" y="385877"/>
                  </a:lnTo>
                  <a:lnTo>
                    <a:pt x="822950" y="394762"/>
                  </a:lnTo>
                  <a:lnTo>
                    <a:pt x="820725" y="403330"/>
                  </a:lnTo>
                  <a:lnTo>
                    <a:pt x="817865" y="411898"/>
                  </a:lnTo>
                  <a:lnTo>
                    <a:pt x="815005" y="420466"/>
                  </a:lnTo>
                  <a:lnTo>
                    <a:pt x="811826" y="429034"/>
                  </a:lnTo>
                  <a:lnTo>
                    <a:pt x="808330" y="436967"/>
                  </a:lnTo>
                  <a:lnTo>
                    <a:pt x="804834" y="445218"/>
                  </a:lnTo>
                  <a:lnTo>
                    <a:pt x="801021" y="453151"/>
                  </a:lnTo>
                  <a:lnTo>
                    <a:pt x="797207" y="460767"/>
                  </a:lnTo>
                  <a:lnTo>
                    <a:pt x="793075" y="468383"/>
                  </a:lnTo>
                  <a:lnTo>
                    <a:pt x="788626" y="475999"/>
                  </a:lnTo>
                  <a:lnTo>
                    <a:pt x="784176" y="483615"/>
                  </a:lnTo>
                  <a:lnTo>
                    <a:pt x="779409" y="490596"/>
                  </a:lnTo>
                  <a:lnTo>
                    <a:pt x="774641" y="497578"/>
                  </a:lnTo>
                  <a:lnTo>
                    <a:pt x="769556" y="504559"/>
                  </a:lnTo>
                  <a:lnTo>
                    <a:pt x="764153" y="511223"/>
                  </a:lnTo>
                  <a:lnTo>
                    <a:pt x="758750" y="517887"/>
                  </a:lnTo>
                  <a:lnTo>
                    <a:pt x="753030" y="524234"/>
                  </a:lnTo>
                  <a:lnTo>
                    <a:pt x="747309" y="530581"/>
                  </a:lnTo>
                  <a:lnTo>
                    <a:pt x="741270" y="536610"/>
                  </a:lnTo>
                  <a:lnTo>
                    <a:pt x="735232" y="542639"/>
                  </a:lnTo>
                  <a:lnTo>
                    <a:pt x="728875" y="548351"/>
                  </a:lnTo>
                  <a:lnTo>
                    <a:pt x="722519" y="554063"/>
                  </a:lnTo>
                  <a:lnTo>
                    <a:pt x="716162" y="559458"/>
                  </a:lnTo>
                  <a:lnTo>
                    <a:pt x="709488" y="564535"/>
                  </a:lnTo>
                  <a:lnTo>
                    <a:pt x="702814" y="569613"/>
                  </a:lnTo>
                  <a:lnTo>
                    <a:pt x="695504" y="574373"/>
                  </a:lnTo>
                  <a:lnTo>
                    <a:pt x="688512" y="579133"/>
                  </a:lnTo>
                  <a:lnTo>
                    <a:pt x="681202" y="583575"/>
                  </a:lnTo>
                  <a:lnTo>
                    <a:pt x="673892" y="587701"/>
                  </a:lnTo>
                  <a:lnTo>
                    <a:pt x="666582" y="591826"/>
                  </a:lnTo>
                  <a:lnTo>
                    <a:pt x="659273" y="595951"/>
                  </a:lnTo>
                  <a:lnTo>
                    <a:pt x="658001" y="591509"/>
                  </a:lnTo>
                  <a:lnTo>
                    <a:pt x="656412" y="587383"/>
                  </a:lnTo>
                  <a:lnTo>
                    <a:pt x="653870" y="581037"/>
                  </a:lnTo>
                  <a:lnTo>
                    <a:pt x="650691" y="575007"/>
                  </a:lnTo>
                  <a:lnTo>
                    <a:pt x="647513" y="568978"/>
                  </a:lnTo>
                  <a:lnTo>
                    <a:pt x="644017" y="562949"/>
                  </a:lnTo>
                  <a:lnTo>
                    <a:pt x="639885" y="557554"/>
                  </a:lnTo>
                  <a:lnTo>
                    <a:pt x="635754" y="551842"/>
                  </a:lnTo>
                  <a:lnTo>
                    <a:pt x="631304" y="546765"/>
                  </a:lnTo>
                  <a:lnTo>
                    <a:pt x="626855" y="541687"/>
                  </a:lnTo>
                  <a:lnTo>
                    <a:pt x="622088" y="536610"/>
                  </a:lnTo>
                  <a:lnTo>
                    <a:pt x="617002" y="532167"/>
                  </a:lnTo>
                  <a:lnTo>
                    <a:pt x="611599" y="528042"/>
                  </a:lnTo>
                  <a:lnTo>
                    <a:pt x="606197" y="523916"/>
                  </a:lnTo>
                  <a:lnTo>
                    <a:pt x="600476" y="520108"/>
                  </a:lnTo>
                  <a:lnTo>
                    <a:pt x="594755" y="516618"/>
                  </a:lnTo>
                  <a:lnTo>
                    <a:pt x="588081" y="513444"/>
                  </a:lnTo>
                  <a:lnTo>
                    <a:pt x="582042" y="510588"/>
                  </a:lnTo>
                  <a:lnTo>
                    <a:pt x="575368" y="507732"/>
                  </a:lnTo>
                  <a:lnTo>
                    <a:pt x="568376" y="505511"/>
                  </a:lnTo>
                  <a:lnTo>
                    <a:pt x="561702" y="503290"/>
                  </a:lnTo>
                  <a:lnTo>
                    <a:pt x="554710" y="501703"/>
                  </a:lnTo>
                  <a:lnTo>
                    <a:pt x="547718" y="500434"/>
                  </a:lnTo>
                  <a:lnTo>
                    <a:pt x="540408" y="499482"/>
                  </a:lnTo>
                  <a:lnTo>
                    <a:pt x="533416" y="498847"/>
                  </a:lnTo>
                  <a:lnTo>
                    <a:pt x="525788" y="498847"/>
                  </a:lnTo>
                  <a:lnTo>
                    <a:pt x="520703" y="498847"/>
                  </a:lnTo>
                  <a:lnTo>
                    <a:pt x="515618" y="499164"/>
                  </a:lnTo>
                  <a:lnTo>
                    <a:pt x="505447" y="500434"/>
                  </a:lnTo>
                  <a:lnTo>
                    <a:pt x="495277" y="502020"/>
                  </a:lnTo>
                  <a:lnTo>
                    <a:pt x="485743" y="504559"/>
                  </a:lnTo>
                  <a:lnTo>
                    <a:pt x="475890" y="508050"/>
                  </a:lnTo>
                  <a:lnTo>
                    <a:pt x="466673" y="511858"/>
                  </a:lnTo>
                  <a:lnTo>
                    <a:pt x="457774" y="516300"/>
                  </a:lnTo>
                  <a:lnTo>
                    <a:pt x="449193" y="521378"/>
                  </a:lnTo>
                  <a:lnTo>
                    <a:pt x="441248" y="527090"/>
                  </a:lnTo>
                  <a:lnTo>
                    <a:pt x="433620" y="533437"/>
                  </a:lnTo>
                  <a:lnTo>
                    <a:pt x="426310" y="540735"/>
                  </a:lnTo>
                  <a:lnTo>
                    <a:pt x="419000" y="548034"/>
                  </a:lnTo>
                  <a:lnTo>
                    <a:pt x="412962" y="555967"/>
                  </a:lnTo>
                  <a:lnTo>
                    <a:pt x="407241" y="564218"/>
                  </a:lnTo>
                  <a:lnTo>
                    <a:pt x="402156" y="573103"/>
                  </a:lnTo>
                  <a:lnTo>
                    <a:pt x="399931" y="577863"/>
                  </a:lnTo>
                  <a:lnTo>
                    <a:pt x="397706" y="582306"/>
                  </a:lnTo>
                  <a:lnTo>
                    <a:pt x="389443" y="601663"/>
                  </a:lnTo>
                  <a:lnTo>
                    <a:pt x="377048" y="595634"/>
                  </a:lnTo>
                  <a:lnTo>
                    <a:pt x="364653" y="588970"/>
                  </a:lnTo>
                  <a:lnTo>
                    <a:pt x="352894" y="582306"/>
                  </a:lnTo>
                  <a:lnTo>
                    <a:pt x="341452" y="574690"/>
                  </a:lnTo>
                  <a:lnTo>
                    <a:pt x="330646" y="567074"/>
                  </a:lnTo>
                  <a:lnTo>
                    <a:pt x="319840" y="558823"/>
                  </a:lnTo>
                  <a:lnTo>
                    <a:pt x="309352" y="550255"/>
                  </a:lnTo>
                  <a:lnTo>
                    <a:pt x="299500" y="541053"/>
                  </a:lnTo>
                  <a:lnTo>
                    <a:pt x="290283" y="531533"/>
                  </a:lnTo>
                  <a:lnTo>
                    <a:pt x="281384" y="521695"/>
                  </a:lnTo>
                  <a:lnTo>
                    <a:pt x="272803" y="511540"/>
                  </a:lnTo>
                  <a:lnTo>
                    <a:pt x="264857" y="501068"/>
                  </a:lnTo>
                  <a:lnTo>
                    <a:pt x="257230" y="490279"/>
                  </a:lnTo>
                  <a:lnTo>
                    <a:pt x="249602" y="478855"/>
                  </a:lnTo>
                  <a:lnTo>
                    <a:pt x="242928" y="467431"/>
                  </a:lnTo>
                  <a:lnTo>
                    <a:pt x="236571" y="455690"/>
                  </a:lnTo>
                  <a:lnTo>
                    <a:pt x="231168" y="443631"/>
                  </a:lnTo>
                  <a:lnTo>
                    <a:pt x="225765" y="431572"/>
                  </a:lnTo>
                  <a:lnTo>
                    <a:pt x="220998" y="418879"/>
                  </a:lnTo>
                  <a:lnTo>
                    <a:pt x="216866" y="406186"/>
                  </a:lnTo>
                  <a:lnTo>
                    <a:pt x="213370" y="393175"/>
                  </a:lnTo>
                  <a:lnTo>
                    <a:pt x="210192" y="380165"/>
                  </a:lnTo>
                  <a:lnTo>
                    <a:pt x="207650" y="366837"/>
                  </a:lnTo>
                  <a:lnTo>
                    <a:pt x="205743" y="353509"/>
                  </a:lnTo>
                  <a:lnTo>
                    <a:pt x="204471" y="340181"/>
                  </a:lnTo>
                  <a:lnTo>
                    <a:pt x="203518" y="326535"/>
                  </a:lnTo>
                  <a:lnTo>
                    <a:pt x="203200" y="312573"/>
                  </a:lnTo>
                  <a:lnTo>
                    <a:pt x="203836" y="298927"/>
                  </a:lnTo>
                  <a:lnTo>
                    <a:pt x="204789" y="284965"/>
                  </a:lnTo>
                  <a:lnTo>
                    <a:pt x="206378" y="271319"/>
                  </a:lnTo>
                  <a:lnTo>
                    <a:pt x="208603" y="257039"/>
                  </a:lnTo>
                  <a:lnTo>
                    <a:pt x="211463" y="243077"/>
                  </a:lnTo>
                  <a:lnTo>
                    <a:pt x="213370" y="235143"/>
                  </a:lnTo>
                  <a:lnTo>
                    <a:pt x="215595" y="227527"/>
                  </a:lnTo>
                  <a:lnTo>
                    <a:pt x="217820" y="219912"/>
                  </a:lnTo>
                  <a:lnTo>
                    <a:pt x="220362" y="212296"/>
                  </a:lnTo>
                  <a:lnTo>
                    <a:pt x="223223" y="204680"/>
                  </a:lnTo>
                  <a:lnTo>
                    <a:pt x="225765" y="197381"/>
                  </a:lnTo>
                  <a:lnTo>
                    <a:pt x="228944" y="190082"/>
                  </a:lnTo>
                  <a:lnTo>
                    <a:pt x="232122" y="182784"/>
                  </a:lnTo>
                  <a:lnTo>
                    <a:pt x="235300" y="175802"/>
                  </a:lnTo>
                  <a:lnTo>
                    <a:pt x="238796" y="168821"/>
                  </a:lnTo>
                  <a:lnTo>
                    <a:pt x="242610" y="162157"/>
                  </a:lnTo>
                  <a:lnTo>
                    <a:pt x="246424" y="155493"/>
                  </a:lnTo>
                  <a:lnTo>
                    <a:pt x="254369" y="142165"/>
                  </a:lnTo>
                  <a:lnTo>
                    <a:pt x="263586" y="129472"/>
                  </a:lnTo>
                  <a:lnTo>
                    <a:pt x="272803" y="117413"/>
                  </a:lnTo>
                  <a:lnTo>
                    <a:pt x="282655" y="105989"/>
                  </a:lnTo>
                  <a:lnTo>
                    <a:pt x="292826" y="94882"/>
                  </a:lnTo>
                  <a:lnTo>
                    <a:pt x="303631" y="84093"/>
                  </a:lnTo>
                  <a:lnTo>
                    <a:pt x="315391" y="73938"/>
                  </a:lnTo>
                  <a:lnTo>
                    <a:pt x="327150" y="64736"/>
                  </a:lnTo>
                  <a:lnTo>
                    <a:pt x="339227" y="55850"/>
                  </a:lnTo>
                  <a:lnTo>
                    <a:pt x="351940" y="47600"/>
                  </a:lnTo>
                  <a:lnTo>
                    <a:pt x="364653" y="39984"/>
                  </a:lnTo>
                  <a:lnTo>
                    <a:pt x="378319" y="32685"/>
                  </a:lnTo>
                  <a:lnTo>
                    <a:pt x="391985" y="26338"/>
                  </a:lnTo>
                  <a:lnTo>
                    <a:pt x="405970" y="20627"/>
                  </a:lnTo>
                  <a:lnTo>
                    <a:pt x="420272" y="15549"/>
                  </a:lnTo>
                  <a:lnTo>
                    <a:pt x="434891" y="11107"/>
                  </a:lnTo>
                  <a:lnTo>
                    <a:pt x="449829" y="7616"/>
                  </a:lnTo>
                  <a:lnTo>
                    <a:pt x="464766" y="4443"/>
                  </a:lnTo>
                  <a:lnTo>
                    <a:pt x="480022" y="2221"/>
                  </a:lnTo>
                  <a:lnTo>
                    <a:pt x="495277" y="952"/>
                  </a:lnTo>
                  <a:lnTo>
                    <a:pt x="502905" y="317"/>
                  </a:lnTo>
                  <a:lnTo>
                    <a:pt x="510850" y="0"/>
                  </a:lnTo>
                  <a:close/>
                </a:path>
              </a:pathLst>
            </a:custGeom>
            <a:solidFill>
              <a:schemeClr val="bg1"/>
            </a:solidFill>
            <a:ln>
              <a:noFill/>
            </a:ln>
            <a:extLst/>
          </p:spPr>
          <p:txBody>
            <a:bodyPr anchor="ctr">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latin typeface="+mn-lt"/>
                <a:ea typeface="+mn-ea"/>
                <a:cs typeface="+mn-ea"/>
                <a:sym typeface="+mn-lt"/>
              </a:endParaRPr>
            </a:p>
          </p:txBody>
        </p:sp>
      </p:grpSp>
      <p:sp>
        <p:nvSpPr>
          <p:cNvPr id="58" name="矩形 57"/>
          <p:cNvSpPr/>
          <p:nvPr/>
        </p:nvSpPr>
        <p:spPr>
          <a:xfrm>
            <a:off x="2437976" y="1550622"/>
            <a:ext cx="877163" cy="369332"/>
          </a:xfrm>
          <a:prstGeom prst="rect">
            <a:avLst/>
          </a:prstGeom>
        </p:spPr>
        <p:txBody>
          <a:bodyPr wrap="none">
            <a:spAutoFit/>
          </a:bodyPr>
          <a:lstStyle/>
          <a:p>
            <a:r>
              <a:rPr lang="zh-CN" altLang="en-US" dirty="0">
                <a:solidFill>
                  <a:srgbClr val="61719D"/>
                </a:solidFill>
                <a:cs typeface="+mn-ea"/>
                <a:sym typeface="+mn-lt"/>
              </a:rPr>
              <a:t>覃江颖</a:t>
            </a:r>
          </a:p>
        </p:txBody>
      </p:sp>
      <p:sp>
        <p:nvSpPr>
          <p:cNvPr id="59" name="矩形 58"/>
          <p:cNvSpPr/>
          <p:nvPr/>
        </p:nvSpPr>
        <p:spPr>
          <a:xfrm>
            <a:off x="2437976" y="1889731"/>
            <a:ext cx="3746086" cy="1401602"/>
          </a:xfrm>
          <a:prstGeom prst="rect">
            <a:avLst/>
          </a:prstGeom>
        </p:spPr>
        <p:txBody>
          <a:bodyPr wrap="square">
            <a:spAutoFit/>
          </a:bodyPr>
          <a:lstStyle/>
          <a:p>
            <a:pPr>
              <a:lnSpc>
                <a:spcPct val="120000"/>
              </a:lnSpc>
            </a:pPr>
            <a:r>
              <a:rPr lang="zh-CN" altLang="en-US" sz="1200" dirty="0">
                <a:cs typeface="+mn-ea"/>
                <a:sym typeface="+mn-lt"/>
              </a:rPr>
              <a:t>女，遥感信息工程学院</a:t>
            </a:r>
            <a:r>
              <a:rPr lang="en-US" altLang="zh-CN" sz="1200" dirty="0">
                <a:cs typeface="+mn-ea"/>
                <a:sym typeface="+mn-lt"/>
              </a:rPr>
              <a:t>2017</a:t>
            </a:r>
            <a:r>
              <a:rPr lang="zh-CN" altLang="en-US" sz="1200" dirty="0">
                <a:cs typeface="+mn-ea"/>
                <a:sym typeface="+mn-lt"/>
              </a:rPr>
              <a:t>级学生，语言文字能力突出，具有较高的编程素养，对于专业知识有着较好的掌握。自大一起开始接触了解</a:t>
            </a:r>
            <a:r>
              <a:rPr lang="en-US" altLang="zh-CN" sz="1200" dirty="0">
                <a:cs typeface="+mn-ea"/>
                <a:sym typeface="+mn-lt"/>
              </a:rPr>
              <a:t>slam</a:t>
            </a:r>
            <a:r>
              <a:rPr lang="zh-CN" altLang="en-US" sz="1200" dirty="0">
                <a:cs typeface="+mn-ea"/>
                <a:sym typeface="+mn-lt"/>
              </a:rPr>
              <a:t>领域相关内容，对该领域有一定的了解，具有较好的思维创新能力，曾参加过全国软件创新大赛并获奖。 </a:t>
            </a:r>
          </a:p>
          <a:p>
            <a:pPr>
              <a:lnSpc>
                <a:spcPct val="120000"/>
              </a:lnSpc>
            </a:pPr>
            <a:endParaRPr lang="zh-CN" altLang="en-US" sz="1200" dirty="0">
              <a:cs typeface="+mn-ea"/>
              <a:sym typeface="+mn-lt"/>
            </a:endParaRPr>
          </a:p>
        </p:txBody>
      </p:sp>
      <p:sp>
        <p:nvSpPr>
          <p:cNvPr id="60" name="矩形 59"/>
          <p:cNvSpPr/>
          <p:nvPr/>
        </p:nvSpPr>
        <p:spPr>
          <a:xfrm>
            <a:off x="2437976" y="3148362"/>
            <a:ext cx="877163" cy="369332"/>
          </a:xfrm>
          <a:prstGeom prst="rect">
            <a:avLst/>
          </a:prstGeom>
        </p:spPr>
        <p:txBody>
          <a:bodyPr wrap="none">
            <a:spAutoFit/>
          </a:bodyPr>
          <a:lstStyle/>
          <a:p>
            <a:r>
              <a:rPr lang="zh-CN" altLang="en-US" dirty="0">
                <a:solidFill>
                  <a:srgbClr val="61719D"/>
                </a:solidFill>
                <a:cs typeface="+mn-ea"/>
                <a:sym typeface="+mn-lt"/>
              </a:rPr>
              <a:t>姜屿涵</a:t>
            </a:r>
          </a:p>
        </p:txBody>
      </p:sp>
      <p:sp>
        <p:nvSpPr>
          <p:cNvPr id="61" name="矩形 60"/>
          <p:cNvSpPr/>
          <p:nvPr/>
        </p:nvSpPr>
        <p:spPr>
          <a:xfrm>
            <a:off x="2437976" y="3502219"/>
            <a:ext cx="3746086" cy="959622"/>
          </a:xfrm>
          <a:prstGeom prst="rect">
            <a:avLst/>
          </a:prstGeom>
        </p:spPr>
        <p:txBody>
          <a:bodyPr wrap="square">
            <a:spAutoFit/>
          </a:bodyPr>
          <a:lstStyle/>
          <a:p>
            <a:pPr>
              <a:lnSpc>
                <a:spcPct val="120000"/>
              </a:lnSpc>
            </a:pPr>
            <a:r>
              <a:rPr lang="zh-CN" altLang="en-US" sz="1200" dirty="0">
                <a:cs typeface="+mn-ea"/>
                <a:sym typeface="+mn-lt"/>
              </a:rPr>
              <a:t>女，遥感信息工程学院</a:t>
            </a:r>
            <a:r>
              <a:rPr lang="en-US" altLang="zh-CN" sz="1200" dirty="0">
                <a:cs typeface="+mn-ea"/>
                <a:sym typeface="+mn-lt"/>
              </a:rPr>
              <a:t>2017</a:t>
            </a:r>
            <a:r>
              <a:rPr lang="zh-CN" altLang="en-US" sz="1200" dirty="0">
                <a:cs typeface="+mn-ea"/>
                <a:sym typeface="+mn-lt"/>
              </a:rPr>
              <a:t>级学生，具有较强的沟通能力，对于专业知识有着较好的掌握，编程能力较强，对</a:t>
            </a:r>
            <a:r>
              <a:rPr lang="en-US" altLang="zh-CN" sz="1200" dirty="0">
                <a:cs typeface="+mn-ea"/>
                <a:sym typeface="+mn-lt"/>
              </a:rPr>
              <a:t>slam</a:t>
            </a:r>
            <a:r>
              <a:rPr lang="zh-CN" altLang="en-US" sz="1200" dirty="0">
                <a:cs typeface="+mn-ea"/>
                <a:sym typeface="+mn-lt"/>
              </a:rPr>
              <a:t>领域有着浓厚的兴趣，具有较好的个人素养与团队合作能力。曾参加过全国软件创新大赛并获奖。 </a:t>
            </a:r>
          </a:p>
        </p:txBody>
      </p:sp>
      <p:sp>
        <p:nvSpPr>
          <p:cNvPr id="62" name="矩形 61"/>
          <p:cNvSpPr/>
          <p:nvPr/>
        </p:nvSpPr>
        <p:spPr>
          <a:xfrm>
            <a:off x="2437976" y="4770685"/>
            <a:ext cx="877163" cy="369332"/>
          </a:xfrm>
          <a:prstGeom prst="rect">
            <a:avLst/>
          </a:prstGeom>
        </p:spPr>
        <p:txBody>
          <a:bodyPr wrap="none">
            <a:spAutoFit/>
          </a:bodyPr>
          <a:lstStyle/>
          <a:p>
            <a:r>
              <a:rPr lang="zh-CN" altLang="en-US" dirty="0">
                <a:solidFill>
                  <a:srgbClr val="61719D"/>
                </a:solidFill>
                <a:cs typeface="+mn-ea"/>
                <a:sym typeface="+mn-lt"/>
              </a:rPr>
              <a:t>钟佳耿</a:t>
            </a:r>
          </a:p>
        </p:txBody>
      </p:sp>
      <p:sp>
        <p:nvSpPr>
          <p:cNvPr id="63" name="矩形 62"/>
          <p:cNvSpPr/>
          <p:nvPr/>
        </p:nvSpPr>
        <p:spPr>
          <a:xfrm>
            <a:off x="2437976" y="5168786"/>
            <a:ext cx="3746086" cy="1181221"/>
          </a:xfrm>
          <a:prstGeom prst="rect">
            <a:avLst/>
          </a:prstGeom>
        </p:spPr>
        <p:txBody>
          <a:bodyPr wrap="square">
            <a:spAutoFit/>
          </a:bodyPr>
          <a:lstStyle/>
          <a:p>
            <a:pPr>
              <a:lnSpc>
                <a:spcPct val="120000"/>
              </a:lnSpc>
            </a:pPr>
            <a:r>
              <a:rPr lang="zh-CN" altLang="en-US" sz="1200" dirty="0">
                <a:cs typeface="+mn-ea"/>
                <a:sym typeface="+mn-lt"/>
              </a:rPr>
              <a:t>男，遥感信息工程学院</a:t>
            </a:r>
            <a:r>
              <a:rPr lang="en-US" altLang="zh-CN" sz="1200" dirty="0">
                <a:cs typeface="+mn-ea"/>
                <a:sym typeface="+mn-lt"/>
              </a:rPr>
              <a:t>2017</a:t>
            </a:r>
            <a:r>
              <a:rPr lang="zh-CN" altLang="en-US" sz="1200" dirty="0">
                <a:cs typeface="+mn-ea"/>
                <a:sym typeface="+mn-lt"/>
              </a:rPr>
              <a:t>级学生，逻辑思辨能力突出，具有较高的专业素养，对于测绘及遥感专业都有着一定的了解，对于专业知识的掌握突出，具有较强的编程能力，对于</a:t>
            </a:r>
            <a:r>
              <a:rPr lang="en-US" altLang="zh-CN" sz="1200" dirty="0">
                <a:cs typeface="+mn-ea"/>
                <a:sym typeface="+mn-lt"/>
              </a:rPr>
              <a:t>slam</a:t>
            </a:r>
            <a:r>
              <a:rPr lang="zh-CN" altLang="en-US" sz="1200" dirty="0">
                <a:cs typeface="+mn-ea"/>
                <a:sym typeface="+mn-lt"/>
              </a:rPr>
              <a:t>领域有着浓厚的兴趣，具有较强的沟通及领导能力。 </a:t>
            </a:r>
          </a:p>
        </p:txBody>
      </p:sp>
      <p:sp>
        <p:nvSpPr>
          <p:cNvPr id="30" name="文本框 29"/>
          <p:cNvSpPr txBox="1"/>
          <p:nvPr/>
        </p:nvSpPr>
        <p:spPr>
          <a:xfrm>
            <a:off x="12192000" y="7122695"/>
            <a:ext cx="248786" cy="369332"/>
          </a:xfrm>
          <a:prstGeom prst="rect">
            <a:avLst/>
          </a:prstGeom>
          <a:noFill/>
        </p:spPr>
        <p:txBody>
          <a:bodyPr wrap="none" rtlCol="0">
            <a:spAutoFit/>
          </a:bodyPr>
          <a:lstStyle/>
          <a:p>
            <a:r>
              <a:rPr lang="en-US" altLang="zh-CN" dirty="0">
                <a:cs typeface="+mn-ea"/>
                <a:sym typeface="+mn-lt"/>
              </a:rPr>
              <a:t>.</a:t>
            </a:r>
            <a:endParaRPr lang="zh-CN" altLang="en-US" dirty="0">
              <a:cs typeface="+mn-ea"/>
              <a:sym typeface="+mn-lt"/>
            </a:endParaRPr>
          </a:p>
        </p:txBody>
      </p:sp>
      <p:sp>
        <p:nvSpPr>
          <p:cNvPr id="24" name="矩形 23"/>
          <p:cNvSpPr/>
          <p:nvPr/>
        </p:nvSpPr>
        <p:spPr>
          <a:xfrm>
            <a:off x="909776" y="381864"/>
            <a:ext cx="1620957" cy="523220"/>
          </a:xfrm>
          <a:prstGeom prst="rect">
            <a:avLst/>
          </a:prstGeom>
          <a:effectLst>
            <a:outerShdw blurRad="190500" dist="228600" dir="2700000" algn="ctr" rotWithShape="0">
              <a:srgbClr val="000000">
                <a:alpha val="30000"/>
              </a:srgbClr>
            </a:outerShdw>
          </a:effectLst>
        </p:spPr>
        <p:txBody>
          <a:bodyPr wrap="none">
            <a:spAutoFit/>
          </a:bodyPr>
          <a:lstStyle/>
          <a:p>
            <a:r>
              <a:rPr lang="zh-CN" altLang="en-US" sz="2800" b="1" dirty="0">
                <a:solidFill>
                  <a:srgbClr val="61719D"/>
                </a:solidFill>
                <a:cs typeface="+mn-ea"/>
                <a:sym typeface="+mn-lt"/>
              </a:rPr>
              <a:t>成员介绍</a:t>
            </a:r>
          </a:p>
        </p:txBody>
      </p:sp>
      <p:sp>
        <p:nvSpPr>
          <p:cNvPr id="3" name="矩形 2">
            <a:extLst>
              <a:ext uri="{FF2B5EF4-FFF2-40B4-BE49-F238E27FC236}">
                <a16:creationId xmlns:a16="http://schemas.microsoft.com/office/drawing/2014/main" id="{E0FF9B59-19E4-4760-B045-3F76BB511379}"/>
              </a:ext>
            </a:extLst>
          </p:cNvPr>
          <p:cNvSpPr/>
          <p:nvPr/>
        </p:nvSpPr>
        <p:spPr>
          <a:xfrm>
            <a:off x="7010400" y="2252870"/>
            <a:ext cx="3975652" cy="2517815"/>
          </a:xfrm>
          <a:prstGeom prst="rect">
            <a:avLst/>
          </a:prstGeom>
          <a:solidFill>
            <a:srgbClr val="8497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07887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8"/>
                                        </p:tgtEl>
                                        <p:attrNameLst>
                                          <p:attrName>style.visibility</p:attrName>
                                        </p:attrNameLst>
                                      </p:cBhvr>
                                      <p:to>
                                        <p:strVal val="visible"/>
                                      </p:to>
                                    </p:set>
                                    <p:anim calcmode="lin" valueType="num">
                                      <p:cBhvr additive="base">
                                        <p:cTn id="11" dur="500" fill="hold"/>
                                        <p:tgtEl>
                                          <p:spTgt spid="58"/>
                                        </p:tgtEl>
                                        <p:attrNameLst>
                                          <p:attrName>ppt_x</p:attrName>
                                        </p:attrNameLst>
                                      </p:cBhvr>
                                      <p:tavLst>
                                        <p:tav tm="0">
                                          <p:val>
                                            <p:strVal val="0-#ppt_w/2"/>
                                          </p:val>
                                        </p:tav>
                                        <p:tav tm="100000">
                                          <p:val>
                                            <p:strVal val="#ppt_x"/>
                                          </p:val>
                                        </p:tav>
                                      </p:tavLst>
                                    </p:anim>
                                    <p:anim calcmode="lin" valueType="num">
                                      <p:cBhvr additive="base">
                                        <p:cTn id="12" dur="500" fill="hold"/>
                                        <p:tgtEl>
                                          <p:spTgt spid="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9"/>
                                        </p:tgtEl>
                                        <p:attrNameLst>
                                          <p:attrName>style.visibility</p:attrName>
                                        </p:attrNameLst>
                                      </p:cBhvr>
                                      <p:to>
                                        <p:strVal val="visible"/>
                                      </p:to>
                                    </p:set>
                                    <p:anim calcmode="lin" valueType="num">
                                      <p:cBhvr additive="base">
                                        <p:cTn id="15" dur="500" fill="hold"/>
                                        <p:tgtEl>
                                          <p:spTgt spid="59"/>
                                        </p:tgtEl>
                                        <p:attrNameLst>
                                          <p:attrName>ppt_x</p:attrName>
                                        </p:attrNameLst>
                                      </p:cBhvr>
                                      <p:tavLst>
                                        <p:tav tm="0">
                                          <p:val>
                                            <p:strVal val="0-#ppt_w/2"/>
                                          </p:val>
                                        </p:tav>
                                        <p:tav tm="100000">
                                          <p:val>
                                            <p:strVal val="#ppt_x"/>
                                          </p:val>
                                        </p:tav>
                                      </p:tavLst>
                                    </p:anim>
                                    <p:anim calcmode="lin" valueType="num">
                                      <p:cBhvr additive="base">
                                        <p:cTn id="16" dur="500" fill="hold"/>
                                        <p:tgtEl>
                                          <p:spTgt spid="59"/>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nodeType="click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0-#ppt_w/2"/>
                                          </p:val>
                                        </p:tav>
                                        <p:tav tm="100000">
                                          <p:val>
                                            <p:strVal val="#ppt_x"/>
                                          </p:val>
                                        </p:tav>
                                      </p:tavLst>
                                    </p:anim>
                                    <p:anim calcmode="lin" valueType="num">
                                      <p:cBhvr additive="base">
                                        <p:cTn id="22" dur="500" fill="hold"/>
                                        <p:tgtEl>
                                          <p:spTgt spid="45"/>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 calcmode="lin" valueType="num">
                                      <p:cBhvr additive="base">
                                        <p:cTn id="25" dur="500" fill="hold"/>
                                        <p:tgtEl>
                                          <p:spTgt spid="60"/>
                                        </p:tgtEl>
                                        <p:attrNameLst>
                                          <p:attrName>ppt_x</p:attrName>
                                        </p:attrNameLst>
                                      </p:cBhvr>
                                      <p:tavLst>
                                        <p:tav tm="0">
                                          <p:val>
                                            <p:strVal val="0-#ppt_w/2"/>
                                          </p:val>
                                        </p:tav>
                                        <p:tav tm="100000">
                                          <p:val>
                                            <p:strVal val="#ppt_x"/>
                                          </p:val>
                                        </p:tav>
                                      </p:tavLst>
                                    </p:anim>
                                    <p:anim calcmode="lin" valueType="num">
                                      <p:cBhvr additive="base">
                                        <p:cTn id="26" dur="500" fill="hold"/>
                                        <p:tgtEl>
                                          <p:spTgt spid="60"/>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61"/>
                                        </p:tgtEl>
                                        <p:attrNameLst>
                                          <p:attrName>style.visibility</p:attrName>
                                        </p:attrNameLst>
                                      </p:cBhvr>
                                      <p:to>
                                        <p:strVal val="visible"/>
                                      </p:to>
                                    </p:set>
                                    <p:anim calcmode="lin" valueType="num">
                                      <p:cBhvr additive="base">
                                        <p:cTn id="29" dur="500" fill="hold"/>
                                        <p:tgtEl>
                                          <p:spTgt spid="61"/>
                                        </p:tgtEl>
                                        <p:attrNameLst>
                                          <p:attrName>ppt_x</p:attrName>
                                        </p:attrNameLst>
                                      </p:cBhvr>
                                      <p:tavLst>
                                        <p:tav tm="0">
                                          <p:val>
                                            <p:strVal val="0-#ppt_w/2"/>
                                          </p:val>
                                        </p:tav>
                                        <p:tav tm="100000">
                                          <p:val>
                                            <p:strVal val="#ppt_x"/>
                                          </p:val>
                                        </p:tav>
                                      </p:tavLst>
                                    </p:anim>
                                    <p:anim calcmode="lin" valueType="num">
                                      <p:cBhvr additive="base">
                                        <p:cTn id="30" dur="500" fill="hold"/>
                                        <p:tgtEl>
                                          <p:spTgt spid="61"/>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anim calcmode="lin" valueType="num">
                                      <p:cBhvr additive="base">
                                        <p:cTn id="35" dur="500" fill="hold"/>
                                        <p:tgtEl>
                                          <p:spTgt spid="5"/>
                                        </p:tgtEl>
                                        <p:attrNameLst>
                                          <p:attrName>ppt_x</p:attrName>
                                        </p:attrNameLst>
                                      </p:cBhvr>
                                      <p:tavLst>
                                        <p:tav tm="0">
                                          <p:val>
                                            <p:strVal val="0-#ppt_w/2"/>
                                          </p:val>
                                        </p:tav>
                                        <p:tav tm="100000">
                                          <p:val>
                                            <p:strVal val="#ppt_x"/>
                                          </p:val>
                                        </p:tav>
                                      </p:tavLst>
                                    </p:anim>
                                    <p:anim calcmode="lin" valueType="num">
                                      <p:cBhvr additive="base">
                                        <p:cTn id="36" dur="500" fill="hold"/>
                                        <p:tgtEl>
                                          <p:spTgt spid="5"/>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62"/>
                                        </p:tgtEl>
                                        <p:attrNameLst>
                                          <p:attrName>style.visibility</p:attrName>
                                        </p:attrNameLst>
                                      </p:cBhvr>
                                      <p:to>
                                        <p:strVal val="visible"/>
                                      </p:to>
                                    </p:set>
                                    <p:anim calcmode="lin" valueType="num">
                                      <p:cBhvr additive="base">
                                        <p:cTn id="39" dur="500" fill="hold"/>
                                        <p:tgtEl>
                                          <p:spTgt spid="62"/>
                                        </p:tgtEl>
                                        <p:attrNameLst>
                                          <p:attrName>ppt_x</p:attrName>
                                        </p:attrNameLst>
                                      </p:cBhvr>
                                      <p:tavLst>
                                        <p:tav tm="0">
                                          <p:val>
                                            <p:strVal val="0-#ppt_w/2"/>
                                          </p:val>
                                        </p:tav>
                                        <p:tav tm="100000">
                                          <p:val>
                                            <p:strVal val="#ppt_x"/>
                                          </p:val>
                                        </p:tav>
                                      </p:tavLst>
                                    </p:anim>
                                    <p:anim calcmode="lin" valueType="num">
                                      <p:cBhvr additive="base">
                                        <p:cTn id="40" dur="500" fill="hold"/>
                                        <p:tgtEl>
                                          <p:spTgt spid="62"/>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63"/>
                                        </p:tgtEl>
                                        <p:attrNameLst>
                                          <p:attrName>style.visibility</p:attrName>
                                        </p:attrNameLst>
                                      </p:cBhvr>
                                      <p:to>
                                        <p:strVal val="visible"/>
                                      </p:to>
                                    </p:set>
                                    <p:anim calcmode="lin" valueType="num">
                                      <p:cBhvr additive="base">
                                        <p:cTn id="43" dur="500" fill="hold"/>
                                        <p:tgtEl>
                                          <p:spTgt spid="63"/>
                                        </p:tgtEl>
                                        <p:attrNameLst>
                                          <p:attrName>ppt_x</p:attrName>
                                        </p:attrNameLst>
                                      </p:cBhvr>
                                      <p:tavLst>
                                        <p:tav tm="0">
                                          <p:val>
                                            <p:strVal val="0-#ppt_w/2"/>
                                          </p:val>
                                        </p:tav>
                                        <p:tav tm="100000">
                                          <p:val>
                                            <p:strVal val="#ppt_x"/>
                                          </p:val>
                                        </p:tav>
                                      </p:tavLst>
                                    </p:anim>
                                    <p:anim calcmode="lin" valueType="num">
                                      <p:cBhvr additive="base">
                                        <p:cTn id="44" dur="500" fill="hold"/>
                                        <p:tgtEl>
                                          <p:spTgt spid="63"/>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xit" presetSubtype="0" fill="hold" grpId="0" nodeType="clickEffect">
                                  <p:stCondLst>
                                    <p:cond delay="2000"/>
                                  </p:stCondLst>
                                  <p:childTnLst>
                                    <p:animEffect transition="out" filter="fade">
                                      <p:cBhvr>
                                        <p:cTn id="48" dur="500"/>
                                        <p:tgtEl>
                                          <p:spTgt spid="30"/>
                                        </p:tgtEl>
                                      </p:cBhvr>
                                    </p:animEffect>
                                    <p:set>
                                      <p:cBhvr>
                                        <p:cTn id="49" dur="1" fill="hold">
                                          <p:stCondLst>
                                            <p:cond delay="499"/>
                                          </p:stCondLst>
                                        </p:cTn>
                                        <p:tgtEl>
                                          <p:spTgt spid="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p:bldP spid="60" grpId="0"/>
      <p:bldP spid="61" grpId="0"/>
      <p:bldP spid="62" grpId="0"/>
      <p:bldP spid="63" grpId="0"/>
      <p:bldP spid="30"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44" name="组合 43"/>
          <p:cNvGrpSpPr/>
          <p:nvPr/>
        </p:nvGrpSpPr>
        <p:grpSpPr>
          <a:xfrm>
            <a:off x="1269859" y="1480163"/>
            <a:ext cx="900789" cy="1003088"/>
            <a:chOff x="1042310" y="1768480"/>
            <a:chExt cx="900789" cy="1003088"/>
          </a:xfrm>
          <a:solidFill>
            <a:srgbClr val="1D345D"/>
          </a:solidFill>
        </p:grpSpPr>
        <p:sp>
          <p:nvSpPr>
            <p:cNvPr id="32" name="任意多边形 31"/>
            <p:cNvSpPr/>
            <p:nvPr/>
          </p:nvSpPr>
          <p:spPr>
            <a:xfrm rot="5400000">
              <a:off x="991161" y="1819629"/>
              <a:ext cx="1003088" cy="900789"/>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35" name="Freeform 898"/>
            <p:cNvSpPr>
              <a:spLocks noEditPoints="1"/>
            </p:cNvSpPr>
            <p:nvPr/>
          </p:nvSpPr>
          <p:spPr bwMode="auto">
            <a:xfrm>
              <a:off x="1213305" y="2077935"/>
              <a:ext cx="558800" cy="384176"/>
            </a:xfrm>
            <a:custGeom>
              <a:avLst/>
              <a:gdLst>
                <a:gd name="T0" fmla="*/ 107 w 210"/>
                <a:gd name="T1" fmla="*/ 101 h 144"/>
                <a:gd name="T2" fmla="*/ 94 w 210"/>
                <a:gd name="T3" fmla="*/ 89 h 144"/>
                <a:gd name="T4" fmla="*/ 94 w 210"/>
                <a:gd name="T5" fmla="*/ 80 h 144"/>
                <a:gd name="T6" fmla="*/ 100 w 210"/>
                <a:gd name="T7" fmla="*/ 67 h 144"/>
                <a:gd name="T8" fmla="*/ 102 w 210"/>
                <a:gd name="T9" fmla="*/ 50 h 144"/>
                <a:gd name="T10" fmla="*/ 101 w 210"/>
                <a:gd name="T11" fmla="*/ 32 h 144"/>
                <a:gd name="T12" fmla="*/ 96 w 210"/>
                <a:gd name="T13" fmla="*/ 11 h 144"/>
                <a:gd name="T14" fmla="*/ 88 w 210"/>
                <a:gd name="T15" fmla="*/ 7 h 144"/>
                <a:gd name="T16" fmla="*/ 46 w 210"/>
                <a:gd name="T17" fmla="*/ 45 h 144"/>
                <a:gd name="T18" fmla="*/ 48 w 210"/>
                <a:gd name="T19" fmla="*/ 69 h 144"/>
                <a:gd name="T20" fmla="*/ 53 w 210"/>
                <a:gd name="T21" fmla="*/ 81 h 144"/>
                <a:gd name="T22" fmla="*/ 54 w 210"/>
                <a:gd name="T23" fmla="*/ 89 h 144"/>
                <a:gd name="T24" fmla="*/ 41 w 210"/>
                <a:gd name="T25" fmla="*/ 101 h 144"/>
                <a:gd name="T26" fmla="*/ 1 w 210"/>
                <a:gd name="T27" fmla="*/ 122 h 144"/>
                <a:gd name="T28" fmla="*/ 147 w 210"/>
                <a:gd name="T29" fmla="*/ 144 h 144"/>
                <a:gd name="T30" fmla="*/ 130 w 210"/>
                <a:gd name="T31" fmla="*/ 111 h 144"/>
                <a:gd name="T32" fmla="*/ 155 w 210"/>
                <a:gd name="T33" fmla="*/ 103 h 144"/>
                <a:gd name="T34" fmla="*/ 146 w 210"/>
                <a:gd name="T35" fmla="*/ 95 h 144"/>
                <a:gd name="T36" fmla="*/ 146 w 210"/>
                <a:gd name="T37" fmla="*/ 88 h 144"/>
                <a:gd name="T38" fmla="*/ 150 w 210"/>
                <a:gd name="T39" fmla="*/ 79 h 144"/>
                <a:gd name="T40" fmla="*/ 152 w 210"/>
                <a:gd name="T41" fmla="*/ 67 h 144"/>
                <a:gd name="T42" fmla="*/ 151 w 210"/>
                <a:gd name="T43" fmla="*/ 54 h 144"/>
                <a:gd name="T44" fmla="*/ 147 w 210"/>
                <a:gd name="T45" fmla="*/ 39 h 144"/>
                <a:gd name="T46" fmla="*/ 142 w 210"/>
                <a:gd name="T47" fmla="*/ 36 h 144"/>
                <a:gd name="T48" fmla="*/ 111 w 210"/>
                <a:gd name="T49" fmla="*/ 63 h 144"/>
                <a:gd name="T50" fmla="*/ 113 w 210"/>
                <a:gd name="T51" fmla="*/ 80 h 144"/>
                <a:gd name="T52" fmla="*/ 116 w 210"/>
                <a:gd name="T53" fmla="*/ 89 h 144"/>
                <a:gd name="T54" fmla="*/ 117 w 210"/>
                <a:gd name="T55" fmla="*/ 95 h 144"/>
                <a:gd name="T56" fmla="*/ 122 w 210"/>
                <a:gd name="T57" fmla="*/ 104 h 144"/>
                <a:gd name="T58" fmla="*/ 136 w 210"/>
                <a:gd name="T59" fmla="*/ 109 h 144"/>
                <a:gd name="T60" fmla="*/ 151 w 210"/>
                <a:gd name="T61" fmla="*/ 121 h 144"/>
                <a:gd name="T62" fmla="*/ 151 w 210"/>
                <a:gd name="T63" fmla="*/ 130 h 144"/>
                <a:gd name="T64" fmla="*/ 184 w 210"/>
                <a:gd name="T65" fmla="*/ 134 h 144"/>
                <a:gd name="T66" fmla="*/ 171 w 210"/>
                <a:gd name="T67" fmla="*/ 110 h 144"/>
                <a:gd name="T68" fmla="*/ 201 w 210"/>
                <a:gd name="T69" fmla="*/ 108 h 144"/>
                <a:gd name="T70" fmla="*/ 186 w 210"/>
                <a:gd name="T71" fmla="*/ 102 h 144"/>
                <a:gd name="T72" fmla="*/ 181 w 210"/>
                <a:gd name="T73" fmla="*/ 97 h 144"/>
                <a:gd name="T74" fmla="*/ 184 w 210"/>
                <a:gd name="T75" fmla="*/ 88 h 144"/>
                <a:gd name="T76" fmla="*/ 187 w 210"/>
                <a:gd name="T77" fmla="*/ 83 h 144"/>
                <a:gd name="T78" fmla="*/ 186 w 210"/>
                <a:gd name="T79" fmla="*/ 76 h 144"/>
                <a:gd name="T80" fmla="*/ 186 w 210"/>
                <a:gd name="T81" fmla="*/ 61 h 144"/>
                <a:gd name="T82" fmla="*/ 182 w 210"/>
                <a:gd name="T83" fmla="*/ 58 h 144"/>
                <a:gd name="T84" fmla="*/ 165 w 210"/>
                <a:gd name="T85" fmla="*/ 57 h 144"/>
                <a:gd name="T86" fmla="*/ 158 w 210"/>
                <a:gd name="T87" fmla="*/ 79 h 144"/>
                <a:gd name="T88" fmla="*/ 162 w 210"/>
                <a:gd name="T89" fmla="*/ 87 h 144"/>
                <a:gd name="T90" fmla="*/ 165 w 210"/>
                <a:gd name="T91" fmla="*/ 97 h 144"/>
                <a:gd name="T92" fmla="*/ 161 w 210"/>
                <a:gd name="T93" fmla="*/ 102 h 144"/>
                <a:gd name="T94" fmla="*/ 173 w 210"/>
                <a:gd name="T95" fmla="*/ 107 h 144"/>
                <a:gd name="T96" fmla="*/ 187 w 210"/>
                <a:gd name="T97" fmla="*/ 117 h 144"/>
                <a:gd name="T98" fmla="*/ 187 w 210"/>
                <a:gd name="T99" fmla="*/ 118 h 144"/>
                <a:gd name="T100" fmla="*/ 187 w 210"/>
                <a:gd name="T101" fmla="*/ 125 h 144"/>
                <a:gd name="T102" fmla="*/ 210 w 210"/>
                <a:gd name="T103" fmla="*/ 11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0" h="144">
                  <a:moveTo>
                    <a:pt x="130" y="111"/>
                  </a:moveTo>
                  <a:cubicBezTo>
                    <a:pt x="122" y="108"/>
                    <a:pt x="114" y="104"/>
                    <a:pt x="107" y="101"/>
                  </a:cubicBezTo>
                  <a:cubicBezTo>
                    <a:pt x="105" y="100"/>
                    <a:pt x="102" y="100"/>
                    <a:pt x="100" y="99"/>
                  </a:cubicBezTo>
                  <a:cubicBezTo>
                    <a:pt x="98" y="98"/>
                    <a:pt x="95" y="92"/>
                    <a:pt x="94" y="89"/>
                  </a:cubicBezTo>
                  <a:cubicBezTo>
                    <a:pt x="93" y="89"/>
                    <a:pt x="91" y="89"/>
                    <a:pt x="90" y="88"/>
                  </a:cubicBezTo>
                  <a:cubicBezTo>
                    <a:pt x="90" y="84"/>
                    <a:pt x="93" y="84"/>
                    <a:pt x="94" y="80"/>
                  </a:cubicBezTo>
                  <a:cubicBezTo>
                    <a:pt x="95" y="77"/>
                    <a:pt x="94" y="73"/>
                    <a:pt x="96" y="71"/>
                  </a:cubicBezTo>
                  <a:cubicBezTo>
                    <a:pt x="97" y="69"/>
                    <a:pt x="99" y="69"/>
                    <a:pt x="100" y="67"/>
                  </a:cubicBezTo>
                  <a:cubicBezTo>
                    <a:pt x="101" y="66"/>
                    <a:pt x="102" y="63"/>
                    <a:pt x="102" y="61"/>
                  </a:cubicBezTo>
                  <a:cubicBezTo>
                    <a:pt x="103" y="58"/>
                    <a:pt x="103" y="53"/>
                    <a:pt x="102" y="50"/>
                  </a:cubicBezTo>
                  <a:cubicBezTo>
                    <a:pt x="101" y="48"/>
                    <a:pt x="100" y="48"/>
                    <a:pt x="100" y="46"/>
                  </a:cubicBezTo>
                  <a:cubicBezTo>
                    <a:pt x="100" y="43"/>
                    <a:pt x="101" y="34"/>
                    <a:pt x="101" y="32"/>
                  </a:cubicBezTo>
                  <a:cubicBezTo>
                    <a:pt x="101" y="26"/>
                    <a:pt x="101" y="22"/>
                    <a:pt x="100" y="17"/>
                  </a:cubicBezTo>
                  <a:cubicBezTo>
                    <a:pt x="100" y="17"/>
                    <a:pt x="98" y="12"/>
                    <a:pt x="96" y="11"/>
                  </a:cubicBezTo>
                  <a:cubicBezTo>
                    <a:pt x="91" y="10"/>
                    <a:pt x="91" y="10"/>
                    <a:pt x="91" y="10"/>
                  </a:cubicBezTo>
                  <a:cubicBezTo>
                    <a:pt x="88" y="7"/>
                    <a:pt x="88" y="7"/>
                    <a:pt x="88" y="7"/>
                  </a:cubicBezTo>
                  <a:cubicBezTo>
                    <a:pt x="77" y="0"/>
                    <a:pt x="64" y="5"/>
                    <a:pt x="57" y="8"/>
                  </a:cubicBezTo>
                  <a:cubicBezTo>
                    <a:pt x="48" y="11"/>
                    <a:pt x="41" y="25"/>
                    <a:pt x="46" y="45"/>
                  </a:cubicBezTo>
                  <a:cubicBezTo>
                    <a:pt x="46" y="49"/>
                    <a:pt x="44" y="50"/>
                    <a:pt x="44" y="52"/>
                  </a:cubicBezTo>
                  <a:cubicBezTo>
                    <a:pt x="44" y="56"/>
                    <a:pt x="44" y="66"/>
                    <a:pt x="48" y="69"/>
                  </a:cubicBezTo>
                  <a:cubicBezTo>
                    <a:pt x="49" y="69"/>
                    <a:pt x="51" y="70"/>
                    <a:pt x="51" y="69"/>
                  </a:cubicBezTo>
                  <a:cubicBezTo>
                    <a:pt x="52" y="73"/>
                    <a:pt x="52" y="77"/>
                    <a:pt x="53" y="81"/>
                  </a:cubicBezTo>
                  <a:cubicBezTo>
                    <a:pt x="54" y="84"/>
                    <a:pt x="56" y="84"/>
                    <a:pt x="57" y="88"/>
                  </a:cubicBezTo>
                  <a:cubicBezTo>
                    <a:pt x="54" y="89"/>
                    <a:pt x="54" y="89"/>
                    <a:pt x="54" y="89"/>
                  </a:cubicBezTo>
                  <a:cubicBezTo>
                    <a:pt x="52" y="92"/>
                    <a:pt x="50" y="98"/>
                    <a:pt x="47" y="99"/>
                  </a:cubicBezTo>
                  <a:cubicBezTo>
                    <a:pt x="45" y="100"/>
                    <a:pt x="43" y="100"/>
                    <a:pt x="41" y="101"/>
                  </a:cubicBezTo>
                  <a:cubicBezTo>
                    <a:pt x="34" y="104"/>
                    <a:pt x="25" y="108"/>
                    <a:pt x="18" y="111"/>
                  </a:cubicBezTo>
                  <a:cubicBezTo>
                    <a:pt x="11" y="114"/>
                    <a:pt x="3" y="115"/>
                    <a:pt x="1" y="122"/>
                  </a:cubicBezTo>
                  <a:cubicBezTo>
                    <a:pt x="1" y="127"/>
                    <a:pt x="0" y="138"/>
                    <a:pt x="0" y="144"/>
                  </a:cubicBezTo>
                  <a:cubicBezTo>
                    <a:pt x="147" y="144"/>
                    <a:pt x="147" y="144"/>
                    <a:pt x="147" y="144"/>
                  </a:cubicBezTo>
                  <a:cubicBezTo>
                    <a:pt x="147" y="138"/>
                    <a:pt x="147" y="127"/>
                    <a:pt x="147" y="122"/>
                  </a:cubicBezTo>
                  <a:cubicBezTo>
                    <a:pt x="145" y="115"/>
                    <a:pt x="137" y="114"/>
                    <a:pt x="130" y="111"/>
                  </a:cubicBezTo>
                  <a:close/>
                  <a:moveTo>
                    <a:pt x="171" y="110"/>
                  </a:moveTo>
                  <a:cubicBezTo>
                    <a:pt x="166" y="108"/>
                    <a:pt x="160" y="105"/>
                    <a:pt x="155" y="103"/>
                  </a:cubicBezTo>
                  <a:cubicBezTo>
                    <a:pt x="153" y="103"/>
                    <a:pt x="152" y="102"/>
                    <a:pt x="150" y="102"/>
                  </a:cubicBezTo>
                  <a:cubicBezTo>
                    <a:pt x="149" y="101"/>
                    <a:pt x="147" y="97"/>
                    <a:pt x="146" y="95"/>
                  </a:cubicBezTo>
                  <a:cubicBezTo>
                    <a:pt x="145" y="94"/>
                    <a:pt x="144" y="94"/>
                    <a:pt x="143" y="94"/>
                  </a:cubicBezTo>
                  <a:cubicBezTo>
                    <a:pt x="143" y="91"/>
                    <a:pt x="145" y="91"/>
                    <a:pt x="146" y="88"/>
                  </a:cubicBezTo>
                  <a:cubicBezTo>
                    <a:pt x="147" y="86"/>
                    <a:pt x="146" y="84"/>
                    <a:pt x="147" y="82"/>
                  </a:cubicBezTo>
                  <a:cubicBezTo>
                    <a:pt x="148" y="80"/>
                    <a:pt x="150" y="80"/>
                    <a:pt x="150" y="79"/>
                  </a:cubicBezTo>
                  <a:cubicBezTo>
                    <a:pt x="151" y="78"/>
                    <a:pt x="152" y="76"/>
                    <a:pt x="152" y="75"/>
                  </a:cubicBezTo>
                  <a:cubicBezTo>
                    <a:pt x="152" y="72"/>
                    <a:pt x="153" y="69"/>
                    <a:pt x="152" y="67"/>
                  </a:cubicBezTo>
                  <a:cubicBezTo>
                    <a:pt x="151" y="65"/>
                    <a:pt x="150" y="65"/>
                    <a:pt x="150" y="64"/>
                  </a:cubicBezTo>
                  <a:cubicBezTo>
                    <a:pt x="150" y="62"/>
                    <a:pt x="151" y="55"/>
                    <a:pt x="151" y="54"/>
                  </a:cubicBezTo>
                  <a:cubicBezTo>
                    <a:pt x="151" y="50"/>
                    <a:pt x="151" y="47"/>
                    <a:pt x="150" y="43"/>
                  </a:cubicBezTo>
                  <a:cubicBezTo>
                    <a:pt x="150" y="43"/>
                    <a:pt x="149" y="40"/>
                    <a:pt x="147" y="39"/>
                  </a:cubicBezTo>
                  <a:cubicBezTo>
                    <a:pt x="144" y="38"/>
                    <a:pt x="144" y="38"/>
                    <a:pt x="144" y="38"/>
                  </a:cubicBezTo>
                  <a:cubicBezTo>
                    <a:pt x="142" y="36"/>
                    <a:pt x="142" y="36"/>
                    <a:pt x="142" y="36"/>
                  </a:cubicBezTo>
                  <a:cubicBezTo>
                    <a:pt x="133" y="31"/>
                    <a:pt x="124" y="35"/>
                    <a:pt x="120" y="37"/>
                  </a:cubicBezTo>
                  <a:cubicBezTo>
                    <a:pt x="113" y="39"/>
                    <a:pt x="108" y="49"/>
                    <a:pt x="111" y="63"/>
                  </a:cubicBezTo>
                  <a:cubicBezTo>
                    <a:pt x="112" y="66"/>
                    <a:pt x="110" y="67"/>
                    <a:pt x="110" y="68"/>
                  </a:cubicBezTo>
                  <a:cubicBezTo>
                    <a:pt x="110" y="71"/>
                    <a:pt x="111" y="78"/>
                    <a:pt x="113" y="80"/>
                  </a:cubicBezTo>
                  <a:cubicBezTo>
                    <a:pt x="114" y="80"/>
                    <a:pt x="116" y="81"/>
                    <a:pt x="116" y="81"/>
                  </a:cubicBezTo>
                  <a:cubicBezTo>
                    <a:pt x="116" y="84"/>
                    <a:pt x="116" y="86"/>
                    <a:pt x="116" y="89"/>
                  </a:cubicBezTo>
                  <a:cubicBezTo>
                    <a:pt x="117" y="91"/>
                    <a:pt x="119" y="91"/>
                    <a:pt x="119" y="94"/>
                  </a:cubicBezTo>
                  <a:cubicBezTo>
                    <a:pt x="117" y="95"/>
                    <a:pt x="117" y="95"/>
                    <a:pt x="117" y="95"/>
                  </a:cubicBezTo>
                  <a:cubicBezTo>
                    <a:pt x="116" y="96"/>
                    <a:pt x="115" y="99"/>
                    <a:pt x="114" y="100"/>
                  </a:cubicBezTo>
                  <a:cubicBezTo>
                    <a:pt x="117" y="101"/>
                    <a:pt x="119" y="103"/>
                    <a:pt x="122" y="104"/>
                  </a:cubicBezTo>
                  <a:cubicBezTo>
                    <a:pt x="125" y="105"/>
                    <a:pt x="128" y="106"/>
                    <a:pt x="131" y="108"/>
                  </a:cubicBezTo>
                  <a:cubicBezTo>
                    <a:pt x="133" y="108"/>
                    <a:pt x="134" y="109"/>
                    <a:pt x="136" y="109"/>
                  </a:cubicBezTo>
                  <a:cubicBezTo>
                    <a:pt x="141" y="111"/>
                    <a:pt x="148" y="114"/>
                    <a:pt x="150" y="121"/>
                  </a:cubicBezTo>
                  <a:cubicBezTo>
                    <a:pt x="151" y="121"/>
                    <a:pt x="151" y="121"/>
                    <a:pt x="151" y="121"/>
                  </a:cubicBezTo>
                  <a:cubicBezTo>
                    <a:pt x="151" y="122"/>
                    <a:pt x="151" y="122"/>
                    <a:pt x="151" y="122"/>
                  </a:cubicBezTo>
                  <a:cubicBezTo>
                    <a:pt x="151" y="124"/>
                    <a:pt x="151" y="127"/>
                    <a:pt x="151" y="130"/>
                  </a:cubicBezTo>
                  <a:cubicBezTo>
                    <a:pt x="151" y="131"/>
                    <a:pt x="151" y="133"/>
                    <a:pt x="151" y="134"/>
                  </a:cubicBezTo>
                  <a:cubicBezTo>
                    <a:pt x="184" y="134"/>
                    <a:pt x="184" y="134"/>
                    <a:pt x="184" y="134"/>
                  </a:cubicBezTo>
                  <a:cubicBezTo>
                    <a:pt x="184" y="130"/>
                    <a:pt x="184" y="121"/>
                    <a:pt x="184" y="118"/>
                  </a:cubicBezTo>
                  <a:cubicBezTo>
                    <a:pt x="182" y="113"/>
                    <a:pt x="176" y="112"/>
                    <a:pt x="171" y="110"/>
                  </a:cubicBezTo>
                  <a:close/>
                  <a:moveTo>
                    <a:pt x="210" y="113"/>
                  </a:moveTo>
                  <a:cubicBezTo>
                    <a:pt x="208" y="110"/>
                    <a:pt x="204" y="109"/>
                    <a:pt x="201" y="108"/>
                  </a:cubicBezTo>
                  <a:cubicBezTo>
                    <a:pt x="197" y="106"/>
                    <a:pt x="193" y="105"/>
                    <a:pt x="190" y="103"/>
                  </a:cubicBezTo>
                  <a:cubicBezTo>
                    <a:pt x="188" y="103"/>
                    <a:pt x="187" y="103"/>
                    <a:pt x="186" y="102"/>
                  </a:cubicBezTo>
                  <a:cubicBezTo>
                    <a:pt x="185" y="101"/>
                    <a:pt x="184" y="99"/>
                    <a:pt x="183" y="97"/>
                  </a:cubicBezTo>
                  <a:cubicBezTo>
                    <a:pt x="183" y="97"/>
                    <a:pt x="182" y="97"/>
                    <a:pt x="181" y="97"/>
                  </a:cubicBezTo>
                  <a:cubicBezTo>
                    <a:pt x="181" y="95"/>
                    <a:pt x="183" y="95"/>
                    <a:pt x="183" y="93"/>
                  </a:cubicBezTo>
                  <a:cubicBezTo>
                    <a:pt x="184" y="91"/>
                    <a:pt x="183" y="89"/>
                    <a:pt x="184" y="88"/>
                  </a:cubicBezTo>
                  <a:cubicBezTo>
                    <a:pt x="185" y="87"/>
                    <a:pt x="186" y="87"/>
                    <a:pt x="186" y="86"/>
                  </a:cubicBezTo>
                  <a:cubicBezTo>
                    <a:pt x="187" y="86"/>
                    <a:pt x="187" y="84"/>
                    <a:pt x="187" y="83"/>
                  </a:cubicBezTo>
                  <a:cubicBezTo>
                    <a:pt x="188" y="82"/>
                    <a:pt x="188" y="79"/>
                    <a:pt x="187" y="78"/>
                  </a:cubicBezTo>
                  <a:cubicBezTo>
                    <a:pt x="187" y="77"/>
                    <a:pt x="186" y="77"/>
                    <a:pt x="186" y="76"/>
                  </a:cubicBezTo>
                  <a:cubicBezTo>
                    <a:pt x="186" y="74"/>
                    <a:pt x="187" y="70"/>
                    <a:pt x="187" y="69"/>
                  </a:cubicBezTo>
                  <a:cubicBezTo>
                    <a:pt x="187" y="66"/>
                    <a:pt x="187" y="64"/>
                    <a:pt x="186" y="61"/>
                  </a:cubicBezTo>
                  <a:cubicBezTo>
                    <a:pt x="186" y="61"/>
                    <a:pt x="185" y="59"/>
                    <a:pt x="184" y="58"/>
                  </a:cubicBezTo>
                  <a:cubicBezTo>
                    <a:pt x="182" y="58"/>
                    <a:pt x="182" y="58"/>
                    <a:pt x="182" y="58"/>
                  </a:cubicBezTo>
                  <a:cubicBezTo>
                    <a:pt x="180" y="57"/>
                    <a:pt x="180" y="57"/>
                    <a:pt x="180" y="57"/>
                  </a:cubicBezTo>
                  <a:cubicBezTo>
                    <a:pt x="175" y="53"/>
                    <a:pt x="168" y="55"/>
                    <a:pt x="165" y="57"/>
                  </a:cubicBezTo>
                  <a:cubicBezTo>
                    <a:pt x="160" y="58"/>
                    <a:pt x="157" y="65"/>
                    <a:pt x="159" y="75"/>
                  </a:cubicBezTo>
                  <a:cubicBezTo>
                    <a:pt x="160" y="77"/>
                    <a:pt x="158" y="78"/>
                    <a:pt x="158" y="79"/>
                  </a:cubicBezTo>
                  <a:cubicBezTo>
                    <a:pt x="158" y="81"/>
                    <a:pt x="159" y="86"/>
                    <a:pt x="160" y="87"/>
                  </a:cubicBezTo>
                  <a:cubicBezTo>
                    <a:pt x="161" y="87"/>
                    <a:pt x="162" y="87"/>
                    <a:pt x="162" y="87"/>
                  </a:cubicBezTo>
                  <a:cubicBezTo>
                    <a:pt x="162" y="89"/>
                    <a:pt x="162" y="91"/>
                    <a:pt x="163" y="93"/>
                  </a:cubicBezTo>
                  <a:cubicBezTo>
                    <a:pt x="163" y="95"/>
                    <a:pt x="164" y="95"/>
                    <a:pt x="165" y="97"/>
                  </a:cubicBezTo>
                  <a:cubicBezTo>
                    <a:pt x="163" y="97"/>
                    <a:pt x="163" y="97"/>
                    <a:pt x="163" y="97"/>
                  </a:cubicBezTo>
                  <a:cubicBezTo>
                    <a:pt x="163" y="98"/>
                    <a:pt x="162" y="101"/>
                    <a:pt x="161" y="102"/>
                  </a:cubicBezTo>
                  <a:cubicBezTo>
                    <a:pt x="162" y="103"/>
                    <a:pt x="164" y="103"/>
                    <a:pt x="166" y="104"/>
                  </a:cubicBezTo>
                  <a:cubicBezTo>
                    <a:pt x="168" y="105"/>
                    <a:pt x="171" y="106"/>
                    <a:pt x="173" y="107"/>
                  </a:cubicBezTo>
                  <a:cubicBezTo>
                    <a:pt x="174" y="107"/>
                    <a:pt x="175" y="108"/>
                    <a:pt x="176" y="108"/>
                  </a:cubicBezTo>
                  <a:cubicBezTo>
                    <a:pt x="180" y="110"/>
                    <a:pt x="185" y="111"/>
                    <a:pt x="187" y="117"/>
                  </a:cubicBezTo>
                  <a:cubicBezTo>
                    <a:pt x="187" y="117"/>
                    <a:pt x="187" y="117"/>
                    <a:pt x="187" y="117"/>
                  </a:cubicBezTo>
                  <a:cubicBezTo>
                    <a:pt x="187" y="118"/>
                    <a:pt x="187" y="118"/>
                    <a:pt x="187" y="118"/>
                  </a:cubicBezTo>
                  <a:cubicBezTo>
                    <a:pt x="187" y="119"/>
                    <a:pt x="187" y="121"/>
                    <a:pt x="187" y="124"/>
                  </a:cubicBezTo>
                  <a:cubicBezTo>
                    <a:pt x="187" y="124"/>
                    <a:pt x="187" y="124"/>
                    <a:pt x="187" y="125"/>
                  </a:cubicBezTo>
                  <a:cubicBezTo>
                    <a:pt x="210" y="125"/>
                    <a:pt x="210" y="125"/>
                    <a:pt x="210" y="125"/>
                  </a:cubicBezTo>
                  <a:cubicBezTo>
                    <a:pt x="210" y="121"/>
                    <a:pt x="210" y="116"/>
                    <a:pt x="210" y="113"/>
                  </a:cubicBezTo>
                  <a:close/>
                </a:path>
              </a:pathLst>
            </a:custGeom>
            <a:solidFill>
              <a:schemeClr val="bg1"/>
            </a:solidFill>
            <a:ln w="3175">
              <a:noFill/>
            </a:ln>
            <a:effectLst>
              <a:outerShdw blurRad="190500" dist="228600" dir="2700000" algn="ctr">
                <a:srgbClr val="000000">
                  <a:alpha val="30000"/>
                </a:srgb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pic>
        <p:nvPicPr>
          <p:cNvPr id="29" name="图片 28"/>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875192" y="1776684"/>
            <a:ext cx="6222370" cy="3826758"/>
          </a:xfrm>
          <a:prstGeom prst="rect">
            <a:avLst/>
          </a:prstGeom>
          <a:effectLst>
            <a:outerShdw blurRad="431800" dist="203200" dir="2700000" algn="tl" rotWithShape="0">
              <a:prstClr val="black">
                <a:alpha val="27000"/>
              </a:prstClr>
            </a:outerShdw>
          </a:effectLst>
        </p:spPr>
      </p:pic>
      <p:grpSp>
        <p:nvGrpSpPr>
          <p:cNvPr id="5" name="组合 4"/>
          <p:cNvGrpSpPr/>
          <p:nvPr/>
        </p:nvGrpSpPr>
        <p:grpSpPr>
          <a:xfrm>
            <a:off x="1269859" y="4765823"/>
            <a:ext cx="900789" cy="1003088"/>
            <a:chOff x="1042310" y="4683134"/>
            <a:chExt cx="900789" cy="1003088"/>
          </a:xfrm>
        </p:grpSpPr>
        <p:sp>
          <p:nvSpPr>
            <p:cNvPr id="34" name="任意多边形 33"/>
            <p:cNvSpPr/>
            <p:nvPr/>
          </p:nvSpPr>
          <p:spPr>
            <a:xfrm rot="5400000">
              <a:off x="991161" y="4734283"/>
              <a:ext cx="1003088" cy="900789"/>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ea"/>
                <a:sym typeface="+mn-lt"/>
              </a:endParaRPr>
            </a:p>
          </p:txBody>
        </p:sp>
        <p:sp>
          <p:nvSpPr>
            <p:cNvPr id="57" name="KSO_Shape"/>
            <p:cNvSpPr>
              <a:spLocks/>
            </p:cNvSpPr>
            <p:nvPr/>
          </p:nvSpPr>
          <p:spPr bwMode="auto">
            <a:xfrm flipH="1">
              <a:off x="1386451" y="4905665"/>
              <a:ext cx="235872" cy="626209"/>
            </a:xfrm>
            <a:custGeom>
              <a:avLst/>
              <a:gdLst/>
              <a:ahLst/>
              <a:cxnLst/>
              <a:rect l="0" t="0" r="r" b="b"/>
              <a:pathLst>
                <a:path w="1190625" h="3163887">
                  <a:moveTo>
                    <a:pt x="896392" y="1026239"/>
                  </a:moveTo>
                  <a:lnTo>
                    <a:pt x="896392" y="1562636"/>
                  </a:lnTo>
                  <a:lnTo>
                    <a:pt x="905596" y="1537864"/>
                  </a:lnTo>
                  <a:lnTo>
                    <a:pt x="914166" y="1513410"/>
                  </a:lnTo>
                  <a:lnTo>
                    <a:pt x="922419" y="1489909"/>
                  </a:lnTo>
                  <a:lnTo>
                    <a:pt x="929402" y="1466726"/>
                  </a:lnTo>
                  <a:lnTo>
                    <a:pt x="936067" y="1444495"/>
                  </a:lnTo>
                  <a:lnTo>
                    <a:pt x="941780" y="1423217"/>
                  </a:lnTo>
                  <a:lnTo>
                    <a:pt x="946859" y="1401939"/>
                  </a:lnTo>
                  <a:lnTo>
                    <a:pt x="951303" y="1381931"/>
                  </a:lnTo>
                  <a:lnTo>
                    <a:pt x="955111" y="1362241"/>
                  </a:lnTo>
                  <a:lnTo>
                    <a:pt x="958285" y="1343186"/>
                  </a:lnTo>
                  <a:lnTo>
                    <a:pt x="961142" y="1325084"/>
                  </a:lnTo>
                  <a:lnTo>
                    <a:pt x="963046" y="1307299"/>
                  </a:lnTo>
                  <a:lnTo>
                    <a:pt x="964951" y="1290467"/>
                  </a:lnTo>
                  <a:lnTo>
                    <a:pt x="965903" y="1273953"/>
                  </a:lnTo>
                  <a:lnTo>
                    <a:pt x="966538" y="1258392"/>
                  </a:lnTo>
                  <a:lnTo>
                    <a:pt x="966855" y="1243148"/>
                  </a:lnTo>
                  <a:lnTo>
                    <a:pt x="966221" y="1222822"/>
                  </a:lnTo>
                  <a:lnTo>
                    <a:pt x="964951" y="1203450"/>
                  </a:lnTo>
                  <a:lnTo>
                    <a:pt x="963046" y="1185030"/>
                  </a:lnTo>
                  <a:lnTo>
                    <a:pt x="960507" y="1167881"/>
                  </a:lnTo>
                  <a:lnTo>
                    <a:pt x="957651" y="1151684"/>
                  </a:lnTo>
                  <a:lnTo>
                    <a:pt x="953842" y="1136440"/>
                  </a:lnTo>
                  <a:lnTo>
                    <a:pt x="949716" y="1122149"/>
                  </a:lnTo>
                  <a:lnTo>
                    <a:pt x="945272" y="1108810"/>
                  </a:lnTo>
                  <a:lnTo>
                    <a:pt x="940193" y="1096107"/>
                  </a:lnTo>
                  <a:lnTo>
                    <a:pt x="934798" y="1084039"/>
                  </a:lnTo>
                  <a:lnTo>
                    <a:pt x="929084" y="1072923"/>
                  </a:lnTo>
                  <a:lnTo>
                    <a:pt x="923054" y="1062443"/>
                  </a:lnTo>
                  <a:lnTo>
                    <a:pt x="916388" y="1052598"/>
                  </a:lnTo>
                  <a:lnTo>
                    <a:pt x="910040" y="1043388"/>
                  </a:lnTo>
                  <a:lnTo>
                    <a:pt x="903375" y="1034814"/>
                  </a:lnTo>
                  <a:lnTo>
                    <a:pt x="896392" y="1026239"/>
                  </a:lnTo>
                  <a:close/>
                  <a:moveTo>
                    <a:pt x="641199" y="722312"/>
                  </a:moveTo>
                  <a:lnTo>
                    <a:pt x="788474" y="722312"/>
                  </a:lnTo>
                  <a:lnTo>
                    <a:pt x="797044" y="722630"/>
                  </a:lnTo>
                  <a:lnTo>
                    <a:pt x="805297" y="723583"/>
                  </a:lnTo>
                  <a:lnTo>
                    <a:pt x="813867" y="725488"/>
                  </a:lnTo>
                  <a:lnTo>
                    <a:pt x="822119" y="727711"/>
                  </a:lnTo>
                  <a:lnTo>
                    <a:pt x="829419" y="729617"/>
                  </a:lnTo>
                  <a:lnTo>
                    <a:pt x="839259" y="732475"/>
                  </a:lnTo>
                  <a:lnTo>
                    <a:pt x="851638" y="736286"/>
                  </a:lnTo>
                  <a:lnTo>
                    <a:pt x="866238" y="741367"/>
                  </a:lnTo>
                  <a:lnTo>
                    <a:pt x="882108" y="747719"/>
                  </a:lnTo>
                  <a:lnTo>
                    <a:pt x="890678" y="751530"/>
                  </a:lnTo>
                  <a:lnTo>
                    <a:pt x="899883" y="755341"/>
                  </a:lnTo>
                  <a:lnTo>
                    <a:pt x="909088" y="760105"/>
                  </a:lnTo>
                  <a:lnTo>
                    <a:pt x="919245" y="765186"/>
                  </a:lnTo>
                  <a:lnTo>
                    <a:pt x="929084" y="770267"/>
                  </a:lnTo>
                  <a:lnTo>
                    <a:pt x="939559" y="775984"/>
                  </a:lnTo>
                  <a:lnTo>
                    <a:pt x="951620" y="783288"/>
                  </a:lnTo>
                  <a:lnTo>
                    <a:pt x="963999" y="791228"/>
                  </a:lnTo>
                  <a:lnTo>
                    <a:pt x="977012" y="799802"/>
                  </a:lnTo>
                  <a:lnTo>
                    <a:pt x="989708" y="809012"/>
                  </a:lnTo>
                  <a:lnTo>
                    <a:pt x="1002405" y="819175"/>
                  </a:lnTo>
                  <a:lnTo>
                    <a:pt x="1015418" y="829973"/>
                  </a:lnTo>
                  <a:lnTo>
                    <a:pt x="1028432" y="841406"/>
                  </a:lnTo>
                  <a:lnTo>
                    <a:pt x="1041445" y="853791"/>
                  </a:lnTo>
                  <a:lnTo>
                    <a:pt x="1054141" y="866812"/>
                  </a:lnTo>
                  <a:lnTo>
                    <a:pt x="1066838" y="881104"/>
                  </a:lnTo>
                  <a:lnTo>
                    <a:pt x="1072868" y="888408"/>
                  </a:lnTo>
                  <a:lnTo>
                    <a:pt x="1078899" y="895712"/>
                  </a:lnTo>
                  <a:lnTo>
                    <a:pt x="1085247" y="903652"/>
                  </a:lnTo>
                  <a:lnTo>
                    <a:pt x="1091278" y="911591"/>
                  </a:lnTo>
                  <a:lnTo>
                    <a:pt x="1096991" y="919531"/>
                  </a:lnTo>
                  <a:lnTo>
                    <a:pt x="1102704" y="928423"/>
                  </a:lnTo>
                  <a:lnTo>
                    <a:pt x="1108418" y="936998"/>
                  </a:lnTo>
                  <a:lnTo>
                    <a:pt x="1113813" y="945890"/>
                  </a:lnTo>
                  <a:lnTo>
                    <a:pt x="1119209" y="954783"/>
                  </a:lnTo>
                  <a:lnTo>
                    <a:pt x="1124605" y="963993"/>
                  </a:lnTo>
                  <a:lnTo>
                    <a:pt x="1129684" y="973520"/>
                  </a:lnTo>
                  <a:lnTo>
                    <a:pt x="1134445" y="983683"/>
                  </a:lnTo>
                  <a:lnTo>
                    <a:pt x="1141110" y="997021"/>
                  </a:lnTo>
                  <a:lnTo>
                    <a:pt x="1147141" y="1010677"/>
                  </a:lnTo>
                  <a:lnTo>
                    <a:pt x="1152854" y="1024651"/>
                  </a:lnTo>
                  <a:lnTo>
                    <a:pt x="1157933" y="1039577"/>
                  </a:lnTo>
                  <a:lnTo>
                    <a:pt x="1163011" y="1054504"/>
                  </a:lnTo>
                  <a:lnTo>
                    <a:pt x="1167772" y="1069748"/>
                  </a:lnTo>
                  <a:lnTo>
                    <a:pt x="1171898" y="1085309"/>
                  </a:lnTo>
                  <a:lnTo>
                    <a:pt x="1175707" y="1101506"/>
                  </a:lnTo>
                  <a:lnTo>
                    <a:pt x="1179199" y="1118020"/>
                  </a:lnTo>
                  <a:lnTo>
                    <a:pt x="1182055" y="1134534"/>
                  </a:lnTo>
                  <a:lnTo>
                    <a:pt x="1184595" y="1152001"/>
                  </a:lnTo>
                  <a:lnTo>
                    <a:pt x="1186816" y="1169469"/>
                  </a:lnTo>
                  <a:lnTo>
                    <a:pt x="1188403" y="1187253"/>
                  </a:lnTo>
                  <a:lnTo>
                    <a:pt x="1189673" y="1205673"/>
                  </a:lnTo>
                  <a:lnTo>
                    <a:pt x="1190308" y="1224093"/>
                  </a:lnTo>
                  <a:lnTo>
                    <a:pt x="1190625" y="1243148"/>
                  </a:lnTo>
                  <a:lnTo>
                    <a:pt x="1190308" y="1257756"/>
                  </a:lnTo>
                  <a:lnTo>
                    <a:pt x="1189990" y="1272365"/>
                  </a:lnTo>
                  <a:lnTo>
                    <a:pt x="1189356" y="1287292"/>
                  </a:lnTo>
                  <a:lnTo>
                    <a:pt x="1188403" y="1302218"/>
                  </a:lnTo>
                  <a:lnTo>
                    <a:pt x="1187134" y="1317780"/>
                  </a:lnTo>
                  <a:lnTo>
                    <a:pt x="1185547" y="1333341"/>
                  </a:lnTo>
                  <a:lnTo>
                    <a:pt x="1183642" y="1348903"/>
                  </a:lnTo>
                  <a:lnTo>
                    <a:pt x="1181420" y="1364782"/>
                  </a:lnTo>
                  <a:lnTo>
                    <a:pt x="1178881" y="1380979"/>
                  </a:lnTo>
                  <a:lnTo>
                    <a:pt x="1176025" y="1397493"/>
                  </a:lnTo>
                  <a:lnTo>
                    <a:pt x="1173168" y="1413690"/>
                  </a:lnTo>
                  <a:lnTo>
                    <a:pt x="1169677" y="1430839"/>
                  </a:lnTo>
                  <a:lnTo>
                    <a:pt x="1165868" y="1447671"/>
                  </a:lnTo>
                  <a:lnTo>
                    <a:pt x="1162059" y="1464820"/>
                  </a:lnTo>
                  <a:lnTo>
                    <a:pt x="1157615" y="1482605"/>
                  </a:lnTo>
                  <a:lnTo>
                    <a:pt x="1152854" y="1500390"/>
                  </a:lnTo>
                  <a:lnTo>
                    <a:pt x="1147776" y="1518174"/>
                  </a:lnTo>
                  <a:lnTo>
                    <a:pt x="1142380" y="1536594"/>
                  </a:lnTo>
                  <a:lnTo>
                    <a:pt x="1136349" y="1555014"/>
                  </a:lnTo>
                  <a:lnTo>
                    <a:pt x="1130318" y="1573434"/>
                  </a:lnTo>
                  <a:lnTo>
                    <a:pt x="1123970" y="1592489"/>
                  </a:lnTo>
                  <a:lnTo>
                    <a:pt x="1116987" y="1611543"/>
                  </a:lnTo>
                  <a:lnTo>
                    <a:pt x="1110005" y="1630916"/>
                  </a:lnTo>
                  <a:lnTo>
                    <a:pt x="1102387" y="1650924"/>
                  </a:lnTo>
                  <a:lnTo>
                    <a:pt x="1094452" y="1670614"/>
                  </a:lnTo>
                  <a:lnTo>
                    <a:pt x="1086199" y="1690622"/>
                  </a:lnTo>
                  <a:lnTo>
                    <a:pt x="1077312" y="1711582"/>
                  </a:lnTo>
                  <a:lnTo>
                    <a:pt x="1068425" y="1731907"/>
                  </a:lnTo>
                  <a:lnTo>
                    <a:pt x="1058903" y="1752868"/>
                  </a:lnTo>
                  <a:lnTo>
                    <a:pt x="1049063" y="1774463"/>
                  </a:lnTo>
                  <a:lnTo>
                    <a:pt x="1038906" y="1795741"/>
                  </a:lnTo>
                  <a:lnTo>
                    <a:pt x="1028114" y="1817655"/>
                  </a:lnTo>
                  <a:lnTo>
                    <a:pt x="1023988" y="1824959"/>
                  </a:lnTo>
                  <a:lnTo>
                    <a:pt x="1019862" y="1831628"/>
                  </a:lnTo>
                  <a:lnTo>
                    <a:pt x="1015101" y="1837980"/>
                  </a:lnTo>
                  <a:lnTo>
                    <a:pt x="1010022" y="1844014"/>
                  </a:lnTo>
                  <a:lnTo>
                    <a:pt x="1004626" y="1849413"/>
                  </a:lnTo>
                  <a:lnTo>
                    <a:pt x="998596" y="1854494"/>
                  </a:lnTo>
                  <a:lnTo>
                    <a:pt x="992565" y="1859258"/>
                  </a:lnTo>
                  <a:lnTo>
                    <a:pt x="986217" y="1863386"/>
                  </a:lnTo>
                  <a:lnTo>
                    <a:pt x="979551" y="1867515"/>
                  </a:lnTo>
                  <a:lnTo>
                    <a:pt x="972251" y="1870691"/>
                  </a:lnTo>
                  <a:lnTo>
                    <a:pt x="965268" y="1873549"/>
                  </a:lnTo>
                  <a:lnTo>
                    <a:pt x="957968" y="1875772"/>
                  </a:lnTo>
                  <a:lnTo>
                    <a:pt x="950668" y="1877678"/>
                  </a:lnTo>
                  <a:lnTo>
                    <a:pt x="943050" y="1878948"/>
                  </a:lnTo>
                  <a:lnTo>
                    <a:pt x="935432" y="1879583"/>
                  </a:lnTo>
                  <a:lnTo>
                    <a:pt x="927815" y="1879901"/>
                  </a:lnTo>
                  <a:lnTo>
                    <a:pt x="922419" y="1879901"/>
                  </a:lnTo>
                  <a:lnTo>
                    <a:pt x="916388" y="1879266"/>
                  </a:lnTo>
                  <a:lnTo>
                    <a:pt x="910992" y="1878630"/>
                  </a:lnTo>
                  <a:lnTo>
                    <a:pt x="905279" y="1877678"/>
                  </a:lnTo>
                  <a:lnTo>
                    <a:pt x="1123653" y="2955871"/>
                  </a:lnTo>
                  <a:lnTo>
                    <a:pt x="1125240" y="2964445"/>
                  </a:lnTo>
                  <a:lnTo>
                    <a:pt x="1126510" y="2973655"/>
                  </a:lnTo>
                  <a:lnTo>
                    <a:pt x="1127144" y="2982230"/>
                  </a:lnTo>
                  <a:lnTo>
                    <a:pt x="1127144" y="2990805"/>
                  </a:lnTo>
                  <a:lnTo>
                    <a:pt x="1127144" y="2999379"/>
                  </a:lnTo>
                  <a:lnTo>
                    <a:pt x="1126510" y="3007636"/>
                  </a:lnTo>
                  <a:lnTo>
                    <a:pt x="1125240" y="3016211"/>
                  </a:lnTo>
                  <a:lnTo>
                    <a:pt x="1123970" y="3024468"/>
                  </a:lnTo>
                  <a:lnTo>
                    <a:pt x="1122066" y="3032726"/>
                  </a:lnTo>
                  <a:lnTo>
                    <a:pt x="1119844" y="3040983"/>
                  </a:lnTo>
                  <a:lnTo>
                    <a:pt x="1116987" y="3048922"/>
                  </a:lnTo>
                  <a:lnTo>
                    <a:pt x="1114131" y="3056544"/>
                  </a:lnTo>
                  <a:lnTo>
                    <a:pt x="1110639" y="3064166"/>
                  </a:lnTo>
                  <a:lnTo>
                    <a:pt x="1107148" y="3071471"/>
                  </a:lnTo>
                  <a:lnTo>
                    <a:pt x="1103022" y="3078775"/>
                  </a:lnTo>
                  <a:lnTo>
                    <a:pt x="1098578" y="3086079"/>
                  </a:lnTo>
                  <a:lnTo>
                    <a:pt x="1093817" y="3092749"/>
                  </a:lnTo>
                  <a:lnTo>
                    <a:pt x="1088739" y="3099100"/>
                  </a:lnTo>
                  <a:lnTo>
                    <a:pt x="1083025" y="3105452"/>
                  </a:lnTo>
                  <a:lnTo>
                    <a:pt x="1077629" y="3111486"/>
                  </a:lnTo>
                  <a:lnTo>
                    <a:pt x="1071599" y="3117202"/>
                  </a:lnTo>
                  <a:lnTo>
                    <a:pt x="1065251" y="3122919"/>
                  </a:lnTo>
                  <a:lnTo>
                    <a:pt x="1058903" y="3128000"/>
                  </a:lnTo>
                  <a:lnTo>
                    <a:pt x="1051920" y="3133082"/>
                  </a:lnTo>
                  <a:lnTo>
                    <a:pt x="1044937" y="3137845"/>
                  </a:lnTo>
                  <a:lnTo>
                    <a:pt x="1037636" y="3141974"/>
                  </a:lnTo>
                  <a:lnTo>
                    <a:pt x="1030019" y="3146102"/>
                  </a:lnTo>
                  <a:lnTo>
                    <a:pt x="1022084" y="3149596"/>
                  </a:lnTo>
                  <a:lnTo>
                    <a:pt x="1014149" y="3152772"/>
                  </a:lnTo>
                  <a:lnTo>
                    <a:pt x="1005896" y="3155312"/>
                  </a:lnTo>
                  <a:lnTo>
                    <a:pt x="997326" y="3157853"/>
                  </a:lnTo>
                  <a:lnTo>
                    <a:pt x="988756" y="3159759"/>
                  </a:lnTo>
                  <a:lnTo>
                    <a:pt x="980186" y="3161346"/>
                  </a:lnTo>
                  <a:lnTo>
                    <a:pt x="970982" y="3162299"/>
                  </a:lnTo>
                  <a:lnTo>
                    <a:pt x="962412" y="3162934"/>
                  </a:lnTo>
                  <a:lnTo>
                    <a:pt x="953842" y="3163252"/>
                  </a:lnTo>
                  <a:lnTo>
                    <a:pt x="945272" y="3162934"/>
                  </a:lnTo>
                  <a:lnTo>
                    <a:pt x="937019" y="3162299"/>
                  </a:lnTo>
                  <a:lnTo>
                    <a:pt x="928449" y="3161346"/>
                  </a:lnTo>
                  <a:lnTo>
                    <a:pt x="920197" y="3159759"/>
                  </a:lnTo>
                  <a:lnTo>
                    <a:pt x="911627" y="3157853"/>
                  </a:lnTo>
                  <a:lnTo>
                    <a:pt x="903692" y="3155630"/>
                  </a:lnTo>
                  <a:lnTo>
                    <a:pt x="895757" y="3153089"/>
                  </a:lnTo>
                  <a:lnTo>
                    <a:pt x="888139" y="3150231"/>
                  </a:lnTo>
                  <a:lnTo>
                    <a:pt x="880521" y="3146738"/>
                  </a:lnTo>
                  <a:lnTo>
                    <a:pt x="873221" y="3142927"/>
                  </a:lnTo>
                  <a:lnTo>
                    <a:pt x="865921" y="3139116"/>
                  </a:lnTo>
                  <a:lnTo>
                    <a:pt x="858621" y="3134352"/>
                  </a:lnTo>
                  <a:lnTo>
                    <a:pt x="851955" y="3129588"/>
                  </a:lnTo>
                  <a:lnTo>
                    <a:pt x="845290" y="3124507"/>
                  </a:lnTo>
                  <a:lnTo>
                    <a:pt x="839259" y="3119108"/>
                  </a:lnTo>
                  <a:lnTo>
                    <a:pt x="833228" y="3113391"/>
                  </a:lnTo>
                  <a:lnTo>
                    <a:pt x="827198" y="3107675"/>
                  </a:lnTo>
                  <a:lnTo>
                    <a:pt x="821802" y="3101323"/>
                  </a:lnTo>
                  <a:lnTo>
                    <a:pt x="816723" y="3094654"/>
                  </a:lnTo>
                  <a:lnTo>
                    <a:pt x="811645" y="3087985"/>
                  </a:lnTo>
                  <a:lnTo>
                    <a:pt x="806884" y="3080680"/>
                  </a:lnTo>
                  <a:lnTo>
                    <a:pt x="802757" y="3073376"/>
                  </a:lnTo>
                  <a:lnTo>
                    <a:pt x="798631" y="3065754"/>
                  </a:lnTo>
                  <a:lnTo>
                    <a:pt x="795140" y="3058132"/>
                  </a:lnTo>
                  <a:lnTo>
                    <a:pt x="791966" y="3050193"/>
                  </a:lnTo>
                  <a:lnTo>
                    <a:pt x="789109" y="3041935"/>
                  </a:lnTo>
                  <a:lnTo>
                    <a:pt x="786887" y="3033361"/>
                  </a:lnTo>
                  <a:lnTo>
                    <a:pt x="784983" y="3024468"/>
                  </a:lnTo>
                  <a:lnTo>
                    <a:pt x="556134" y="1895462"/>
                  </a:lnTo>
                  <a:lnTo>
                    <a:pt x="485988" y="1895462"/>
                  </a:lnTo>
                  <a:lnTo>
                    <a:pt x="485988" y="2990805"/>
                  </a:lnTo>
                  <a:lnTo>
                    <a:pt x="485671" y="2999697"/>
                  </a:lnTo>
                  <a:lnTo>
                    <a:pt x="485036" y="3008589"/>
                  </a:lnTo>
                  <a:lnTo>
                    <a:pt x="483766" y="3017164"/>
                  </a:lnTo>
                  <a:lnTo>
                    <a:pt x="482497" y="3026056"/>
                  </a:lnTo>
                  <a:lnTo>
                    <a:pt x="480592" y="3034313"/>
                  </a:lnTo>
                  <a:lnTo>
                    <a:pt x="478053" y="3042253"/>
                  </a:lnTo>
                  <a:lnTo>
                    <a:pt x="475196" y="3050510"/>
                  </a:lnTo>
                  <a:lnTo>
                    <a:pt x="472022" y="3058132"/>
                  </a:lnTo>
                  <a:lnTo>
                    <a:pt x="468531" y="3065754"/>
                  </a:lnTo>
                  <a:lnTo>
                    <a:pt x="464722" y="3073376"/>
                  </a:lnTo>
                  <a:lnTo>
                    <a:pt x="460596" y="3080363"/>
                  </a:lnTo>
                  <a:lnTo>
                    <a:pt x="456152" y="3087667"/>
                  </a:lnTo>
                  <a:lnTo>
                    <a:pt x="451391" y="3094337"/>
                  </a:lnTo>
                  <a:lnTo>
                    <a:pt x="446313" y="3101006"/>
                  </a:lnTo>
                  <a:lnTo>
                    <a:pt x="440917" y="3107357"/>
                  </a:lnTo>
                  <a:lnTo>
                    <a:pt x="435203" y="3113074"/>
                  </a:lnTo>
                  <a:lnTo>
                    <a:pt x="429173" y="3118790"/>
                  </a:lnTo>
                  <a:lnTo>
                    <a:pt x="423142" y="3124189"/>
                  </a:lnTo>
                  <a:lnTo>
                    <a:pt x="416159" y="3129271"/>
                  </a:lnTo>
                  <a:lnTo>
                    <a:pt x="409494" y="3134034"/>
                  </a:lnTo>
                  <a:lnTo>
                    <a:pt x="402511" y="3139116"/>
                  </a:lnTo>
                  <a:lnTo>
                    <a:pt x="395210" y="3143244"/>
                  </a:lnTo>
                  <a:lnTo>
                    <a:pt x="387910" y="3147055"/>
                  </a:lnTo>
                  <a:lnTo>
                    <a:pt x="380292" y="3150231"/>
                  </a:lnTo>
                  <a:lnTo>
                    <a:pt x="372357" y="3153407"/>
                  </a:lnTo>
                  <a:lnTo>
                    <a:pt x="364105" y="3156265"/>
                  </a:lnTo>
                  <a:lnTo>
                    <a:pt x="355852" y="3158488"/>
                  </a:lnTo>
                  <a:lnTo>
                    <a:pt x="347600" y="3160394"/>
                  </a:lnTo>
                  <a:lnTo>
                    <a:pt x="339030" y="3161982"/>
                  </a:lnTo>
                  <a:lnTo>
                    <a:pt x="330460" y="3162934"/>
                  </a:lnTo>
                  <a:lnTo>
                    <a:pt x="321890" y="3163570"/>
                  </a:lnTo>
                  <a:lnTo>
                    <a:pt x="313003" y="3163887"/>
                  </a:lnTo>
                  <a:lnTo>
                    <a:pt x="303798" y="3163570"/>
                  </a:lnTo>
                  <a:lnTo>
                    <a:pt x="295228" y="3162934"/>
                  </a:lnTo>
                  <a:lnTo>
                    <a:pt x="286341" y="3161982"/>
                  </a:lnTo>
                  <a:lnTo>
                    <a:pt x="278088" y="3160394"/>
                  </a:lnTo>
                  <a:lnTo>
                    <a:pt x="269836" y="3158488"/>
                  </a:lnTo>
                  <a:lnTo>
                    <a:pt x="261583" y="3156265"/>
                  </a:lnTo>
                  <a:lnTo>
                    <a:pt x="253331" y="3153407"/>
                  </a:lnTo>
                  <a:lnTo>
                    <a:pt x="245396" y="3150231"/>
                  </a:lnTo>
                  <a:lnTo>
                    <a:pt x="237778" y="3147055"/>
                  </a:lnTo>
                  <a:lnTo>
                    <a:pt x="230478" y="3143244"/>
                  </a:lnTo>
                  <a:lnTo>
                    <a:pt x="223177" y="3139116"/>
                  </a:lnTo>
                  <a:lnTo>
                    <a:pt x="216195" y="3134034"/>
                  </a:lnTo>
                  <a:lnTo>
                    <a:pt x="209529" y="3129271"/>
                  </a:lnTo>
                  <a:lnTo>
                    <a:pt x="202864" y="3124189"/>
                  </a:lnTo>
                  <a:lnTo>
                    <a:pt x="196515" y="3118790"/>
                  </a:lnTo>
                  <a:lnTo>
                    <a:pt x="190485" y="3113074"/>
                  </a:lnTo>
                  <a:lnTo>
                    <a:pt x="184772" y="3107357"/>
                  </a:lnTo>
                  <a:lnTo>
                    <a:pt x="179376" y="3101006"/>
                  </a:lnTo>
                  <a:lnTo>
                    <a:pt x="174297" y="3094337"/>
                  </a:lnTo>
                  <a:lnTo>
                    <a:pt x="169536" y="3087667"/>
                  </a:lnTo>
                  <a:lnTo>
                    <a:pt x="165092" y="3080363"/>
                  </a:lnTo>
                  <a:lnTo>
                    <a:pt x="160966" y="3073376"/>
                  </a:lnTo>
                  <a:lnTo>
                    <a:pt x="157157" y="3065754"/>
                  </a:lnTo>
                  <a:lnTo>
                    <a:pt x="153666" y="3058132"/>
                  </a:lnTo>
                  <a:lnTo>
                    <a:pt x="150492" y="3050510"/>
                  </a:lnTo>
                  <a:lnTo>
                    <a:pt x="147953" y="3042253"/>
                  </a:lnTo>
                  <a:lnTo>
                    <a:pt x="145096" y="3034313"/>
                  </a:lnTo>
                  <a:lnTo>
                    <a:pt x="143192" y="3026056"/>
                  </a:lnTo>
                  <a:lnTo>
                    <a:pt x="141922" y="3017164"/>
                  </a:lnTo>
                  <a:lnTo>
                    <a:pt x="140652" y="3008589"/>
                  </a:lnTo>
                  <a:lnTo>
                    <a:pt x="140018" y="2999697"/>
                  </a:lnTo>
                  <a:lnTo>
                    <a:pt x="139700" y="2990805"/>
                  </a:lnTo>
                  <a:lnTo>
                    <a:pt x="139700" y="1787484"/>
                  </a:lnTo>
                  <a:lnTo>
                    <a:pt x="139700" y="1522303"/>
                  </a:lnTo>
                  <a:lnTo>
                    <a:pt x="139700" y="1265378"/>
                  </a:lnTo>
                  <a:lnTo>
                    <a:pt x="147953" y="1265378"/>
                  </a:lnTo>
                  <a:lnTo>
                    <a:pt x="155570" y="1265061"/>
                  </a:lnTo>
                  <a:lnTo>
                    <a:pt x="163188" y="1264426"/>
                  </a:lnTo>
                  <a:lnTo>
                    <a:pt x="170806" y="1263791"/>
                  </a:lnTo>
                  <a:lnTo>
                    <a:pt x="185724" y="1262203"/>
                  </a:lnTo>
                  <a:lnTo>
                    <a:pt x="200007" y="1259662"/>
                  </a:lnTo>
                  <a:lnTo>
                    <a:pt x="214607" y="1256486"/>
                  </a:lnTo>
                  <a:lnTo>
                    <a:pt x="228573" y="1252358"/>
                  </a:lnTo>
                  <a:lnTo>
                    <a:pt x="241904" y="1247911"/>
                  </a:lnTo>
                  <a:lnTo>
                    <a:pt x="254918" y="1242830"/>
                  </a:lnTo>
                  <a:lnTo>
                    <a:pt x="268249" y="1237431"/>
                  </a:lnTo>
                  <a:lnTo>
                    <a:pt x="280628" y="1231715"/>
                  </a:lnTo>
                  <a:lnTo>
                    <a:pt x="292689" y="1225363"/>
                  </a:lnTo>
                  <a:lnTo>
                    <a:pt x="304433" y="1218376"/>
                  </a:lnTo>
                  <a:lnTo>
                    <a:pt x="316177" y="1211389"/>
                  </a:lnTo>
                  <a:lnTo>
                    <a:pt x="327286" y="1204085"/>
                  </a:lnTo>
                  <a:lnTo>
                    <a:pt x="338078" y="1195828"/>
                  </a:lnTo>
                  <a:lnTo>
                    <a:pt x="348552" y="1187888"/>
                  </a:lnTo>
                  <a:lnTo>
                    <a:pt x="358709" y="1179631"/>
                  </a:lnTo>
                  <a:lnTo>
                    <a:pt x="368548" y="1171056"/>
                  </a:lnTo>
                  <a:lnTo>
                    <a:pt x="378071" y="1162482"/>
                  </a:lnTo>
                  <a:lnTo>
                    <a:pt x="387275" y="1153589"/>
                  </a:lnTo>
                  <a:lnTo>
                    <a:pt x="395845" y="1144380"/>
                  </a:lnTo>
                  <a:lnTo>
                    <a:pt x="404415" y="1135487"/>
                  </a:lnTo>
                  <a:lnTo>
                    <a:pt x="412350" y="1126595"/>
                  </a:lnTo>
                  <a:lnTo>
                    <a:pt x="419968" y="1117385"/>
                  </a:lnTo>
                  <a:lnTo>
                    <a:pt x="427903" y="1108493"/>
                  </a:lnTo>
                  <a:lnTo>
                    <a:pt x="434886" y="1099600"/>
                  </a:lnTo>
                  <a:lnTo>
                    <a:pt x="447900" y="1082133"/>
                  </a:lnTo>
                  <a:lnTo>
                    <a:pt x="459643" y="1065301"/>
                  </a:lnTo>
                  <a:lnTo>
                    <a:pt x="470118" y="1049740"/>
                  </a:lnTo>
                  <a:lnTo>
                    <a:pt x="480592" y="1033543"/>
                  </a:lnTo>
                  <a:lnTo>
                    <a:pt x="491066" y="1017029"/>
                  </a:lnTo>
                  <a:lnTo>
                    <a:pt x="501223" y="999879"/>
                  </a:lnTo>
                  <a:lnTo>
                    <a:pt x="511698" y="982095"/>
                  </a:lnTo>
                  <a:lnTo>
                    <a:pt x="521855" y="963357"/>
                  </a:lnTo>
                  <a:lnTo>
                    <a:pt x="532329" y="944620"/>
                  </a:lnTo>
                  <a:lnTo>
                    <a:pt x="543121" y="925248"/>
                  </a:lnTo>
                  <a:lnTo>
                    <a:pt x="553595" y="904922"/>
                  </a:lnTo>
                  <a:lnTo>
                    <a:pt x="564387" y="884279"/>
                  </a:lnTo>
                  <a:lnTo>
                    <a:pt x="575179" y="863001"/>
                  </a:lnTo>
                  <a:lnTo>
                    <a:pt x="585653" y="841088"/>
                  </a:lnTo>
                  <a:lnTo>
                    <a:pt x="597079" y="818857"/>
                  </a:lnTo>
                  <a:lnTo>
                    <a:pt x="618980" y="771855"/>
                  </a:lnTo>
                  <a:lnTo>
                    <a:pt x="641199" y="722312"/>
                  </a:lnTo>
                  <a:close/>
                  <a:moveTo>
                    <a:pt x="527838" y="527050"/>
                  </a:moveTo>
                  <a:lnTo>
                    <a:pt x="533244" y="527368"/>
                  </a:lnTo>
                  <a:lnTo>
                    <a:pt x="538967" y="528003"/>
                  </a:lnTo>
                  <a:lnTo>
                    <a:pt x="544373" y="528638"/>
                  </a:lnTo>
                  <a:lnTo>
                    <a:pt x="549778" y="529590"/>
                  </a:lnTo>
                  <a:lnTo>
                    <a:pt x="555184" y="530860"/>
                  </a:lnTo>
                  <a:lnTo>
                    <a:pt x="560589" y="532448"/>
                  </a:lnTo>
                  <a:lnTo>
                    <a:pt x="565995" y="534353"/>
                  </a:lnTo>
                  <a:lnTo>
                    <a:pt x="571400" y="536575"/>
                  </a:lnTo>
                  <a:lnTo>
                    <a:pt x="577124" y="539433"/>
                  </a:lnTo>
                  <a:lnTo>
                    <a:pt x="582530" y="542608"/>
                  </a:lnTo>
                  <a:lnTo>
                    <a:pt x="587935" y="545783"/>
                  </a:lnTo>
                  <a:lnTo>
                    <a:pt x="593341" y="549275"/>
                  </a:lnTo>
                  <a:lnTo>
                    <a:pt x="598110" y="553085"/>
                  </a:lnTo>
                  <a:lnTo>
                    <a:pt x="602880" y="557213"/>
                  </a:lnTo>
                  <a:lnTo>
                    <a:pt x="607014" y="561658"/>
                  </a:lnTo>
                  <a:lnTo>
                    <a:pt x="611147" y="566103"/>
                  </a:lnTo>
                  <a:lnTo>
                    <a:pt x="614963" y="570548"/>
                  </a:lnTo>
                  <a:lnTo>
                    <a:pt x="618461" y="575628"/>
                  </a:lnTo>
                  <a:lnTo>
                    <a:pt x="621640" y="580390"/>
                  </a:lnTo>
                  <a:lnTo>
                    <a:pt x="624820" y="585788"/>
                  </a:lnTo>
                  <a:lnTo>
                    <a:pt x="627364" y="590868"/>
                  </a:lnTo>
                  <a:lnTo>
                    <a:pt x="629908" y="596583"/>
                  </a:lnTo>
                  <a:lnTo>
                    <a:pt x="632134" y="602298"/>
                  </a:lnTo>
                  <a:lnTo>
                    <a:pt x="633724" y="608013"/>
                  </a:lnTo>
                  <a:lnTo>
                    <a:pt x="634995" y="612458"/>
                  </a:lnTo>
                  <a:lnTo>
                    <a:pt x="636267" y="617220"/>
                  </a:lnTo>
                  <a:lnTo>
                    <a:pt x="636903" y="621665"/>
                  </a:lnTo>
                  <a:lnTo>
                    <a:pt x="637539" y="626428"/>
                  </a:lnTo>
                  <a:lnTo>
                    <a:pt x="638175" y="631190"/>
                  </a:lnTo>
                  <a:lnTo>
                    <a:pt x="638175" y="635953"/>
                  </a:lnTo>
                  <a:lnTo>
                    <a:pt x="638175" y="640715"/>
                  </a:lnTo>
                  <a:lnTo>
                    <a:pt x="638175" y="645478"/>
                  </a:lnTo>
                  <a:lnTo>
                    <a:pt x="637857" y="650558"/>
                  </a:lnTo>
                  <a:lnTo>
                    <a:pt x="637221" y="655638"/>
                  </a:lnTo>
                  <a:lnTo>
                    <a:pt x="636267" y="660400"/>
                  </a:lnTo>
                  <a:lnTo>
                    <a:pt x="635313" y="665163"/>
                  </a:lnTo>
                  <a:lnTo>
                    <a:pt x="634041" y="669925"/>
                  </a:lnTo>
                  <a:lnTo>
                    <a:pt x="632770" y="674688"/>
                  </a:lnTo>
                  <a:lnTo>
                    <a:pt x="630862" y="679450"/>
                  </a:lnTo>
                  <a:lnTo>
                    <a:pt x="628954" y="683895"/>
                  </a:lnTo>
                  <a:lnTo>
                    <a:pt x="611465" y="723583"/>
                  </a:lnTo>
                  <a:lnTo>
                    <a:pt x="589207" y="772478"/>
                  </a:lnTo>
                  <a:lnTo>
                    <a:pt x="577760" y="795973"/>
                  </a:lnTo>
                  <a:lnTo>
                    <a:pt x="567267" y="818515"/>
                  </a:lnTo>
                  <a:lnTo>
                    <a:pt x="556456" y="840423"/>
                  </a:lnTo>
                  <a:lnTo>
                    <a:pt x="545963" y="861378"/>
                  </a:lnTo>
                  <a:lnTo>
                    <a:pt x="535469" y="882015"/>
                  </a:lnTo>
                  <a:lnTo>
                    <a:pt x="524976" y="901700"/>
                  </a:lnTo>
                  <a:lnTo>
                    <a:pt x="514801" y="920433"/>
                  </a:lnTo>
                  <a:lnTo>
                    <a:pt x="504944" y="939166"/>
                  </a:lnTo>
                  <a:lnTo>
                    <a:pt x="495087" y="956628"/>
                  </a:lnTo>
                  <a:lnTo>
                    <a:pt x="485229" y="973773"/>
                  </a:lnTo>
                  <a:lnTo>
                    <a:pt x="475372" y="990283"/>
                  </a:lnTo>
                  <a:lnTo>
                    <a:pt x="465833" y="1005841"/>
                  </a:lnTo>
                  <a:lnTo>
                    <a:pt x="456612" y="1021081"/>
                  </a:lnTo>
                  <a:lnTo>
                    <a:pt x="447390" y="1036003"/>
                  </a:lnTo>
                  <a:lnTo>
                    <a:pt x="437215" y="1051243"/>
                  </a:lnTo>
                  <a:lnTo>
                    <a:pt x="427358" y="1065848"/>
                  </a:lnTo>
                  <a:lnTo>
                    <a:pt x="417183" y="1079501"/>
                  </a:lnTo>
                  <a:lnTo>
                    <a:pt x="407644" y="1093153"/>
                  </a:lnTo>
                  <a:lnTo>
                    <a:pt x="398104" y="1105853"/>
                  </a:lnTo>
                  <a:lnTo>
                    <a:pt x="388565" y="1118236"/>
                  </a:lnTo>
                  <a:lnTo>
                    <a:pt x="379026" y="1129666"/>
                  </a:lnTo>
                  <a:lnTo>
                    <a:pt x="369487" y="1140778"/>
                  </a:lnTo>
                  <a:lnTo>
                    <a:pt x="359947" y="1151256"/>
                  </a:lnTo>
                  <a:lnTo>
                    <a:pt x="350408" y="1161416"/>
                  </a:lnTo>
                  <a:lnTo>
                    <a:pt x="341187" y="1170623"/>
                  </a:lnTo>
                  <a:lnTo>
                    <a:pt x="331648" y="1179513"/>
                  </a:lnTo>
                  <a:lnTo>
                    <a:pt x="322108" y="1188086"/>
                  </a:lnTo>
                  <a:lnTo>
                    <a:pt x="312887" y="1196023"/>
                  </a:lnTo>
                  <a:lnTo>
                    <a:pt x="302712" y="1203961"/>
                  </a:lnTo>
                  <a:lnTo>
                    <a:pt x="293173" y="1210946"/>
                  </a:lnTo>
                  <a:lnTo>
                    <a:pt x="286495" y="1215391"/>
                  </a:lnTo>
                  <a:lnTo>
                    <a:pt x="279818" y="1219836"/>
                  </a:lnTo>
                  <a:lnTo>
                    <a:pt x="273140" y="1223963"/>
                  </a:lnTo>
                  <a:lnTo>
                    <a:pt x="266145" y="1227773"/>
                  </a:lnTo>
                  <a:lnTo>
                    <a:pt x="259149" y="1231266"/>
                  </a:lnTo>
                  <a:lnTo>
                    <a:pt x="251518" y="1234758"/>
                  </a:lnTo>
                  <a:lnTo>
                    <a:pt x="244205" y="1237933"/>
                  </a:lnTo>
                  <a:lnTo>
                    <a:pt x="236573" y="1240791"/>
                  </a:lnTo>
                  <a:lnTo>
                    <a:pt x="229260" y="1243331"/>
                  </a:lnTo>
                  <a:lnTo>
                    <a:pt x="221310" y="1245871"/>
                  </a:lnTo>
                  <a:lnTo>
                    <a:pt x="213679" y="1247776"/>
                  </a:lnTo>
                  <a:lnTo>
                    <a:pt x="205730" y="1249363"/>
                  </a:lnTo>
                  <a:lnTo>
                    <a:pt x="197144" y="1250951"/>
                  </a:lnTo>
                  <a:lnTo>
                    <a:pt x="188877" y="1251903"/>
                  </a:lnTo>
                  <a:lnTo>
                    <a:pt x="180610" y="1252538"/>
                  </a:lnTo>
                  <a:lnTo>
                    <a:pt x="172024" y="1252538"/>
                  </a:lnTo>
                  <a:lnTo>
                    <a:pt x="171388" y="1252538"/>
                  </a:lnTo>
                  <a:lnTo>
                    <a:pt x="163439" y="1252538"/>
                  </a:lnTo>
                  <a:lnTo>
                    <a:pt x="155490" y="1251586"/>
                  </a:lnTo>
                  <a:lnTo>
                    <a:pt x="147858" y="1250633"/>
                  </a:lnTo>
                  <a:lnTo>
                    <a:pt x="139591" y="1249363"/>
                  </a:lnTo>
                  <a:lnTo>
                    <a:pt x="132278" y="1247776"/>
                  </a:lnTo>
                  <a:lnTo>
                    <a:pt x="124964" y="1245871"/>
                  </a:lnTo>
                  <a:lnTo>
                    <a:pt x="117969" y="1243648"/>
                  </a:lnTo>
                  <a:lnTo>
                    <a:pt x="110973" y="1241108"/>
                  </a:lnTo>
                  <a:lnTo>
                    <a:pt x="106840" y="1239203"/>
                  </a:lnTo>
                  <a:lnTo>
                    <a:pt x="102706" y="1236981"/>
                  </a:lnTo>
                  <a:lnTo>
                    <a:pt x="97300" y="1234758"/>
                  </a:lnTo>
                  <a:lnTo>
                    <a:pt x="92213" y="1232218"/>
                  </a:lnTo>
                  <a:lnTo>
                    <a:pt x="91895" y="1231901"/>
                  </a:lnTo>
                  <a:lnTo>
                    <a:pt x="85217" y="1228091"/>
                  </a:lnTo>
                  <a:lnTo>
                    <a:pt x="79176" y="1223646"/>
                  </a:lnTo>
                  <a:lnTo>
                    <a:pt x="72180" y="1218566"/>
                  </a:lnTo>
                  <a:lnTo>
                    <a:pt x="65821" y="1213168"/>
                  </a:lnTo>
                  <a:lnTo>
                    <a:pt x="59779" y="1207771"/>
                  </a:lnTo>
                  <a:lnTo>
                    <a:pt x="54374" y="1202373"/>
                  </a:lnTo>
                  <a:lnTo>
                    <a:pt x="48968" y="1196341"/>
                  </a:lnTo>
                  <a:lnTo>
                    <a:pt x="44517" y="1190308"/>
                  </a:lnTo>
                  <a:lnTo>
                    <a:pt x="40065" y="1184593"/>
                  </a:lnTo>
                  <a:lnTo>
                    <a:pt x="35613" y="1178561"/>
                  </a:lnTo>
                  <a:lnTo>
                    <a:pt x="32116" y="1172846"/>
                  </a:lnTo>
                  <a:lnTo>
                    <a:pt x="28618" y="1166813"/>
                  </a:lnTo>
                  <a:lnTo>
                    <a:pt x="25756" y="1160781"/>
                  </a:lnTo>
                  <a:lnTo>
                    <a:pt x="22894" y="1155066"/>
                  </a:lnTo>
                  <a:lnTo>
                    <a:pt x="18125" y="1143318"/>
                  </a:lnTo>
                  <a:lnTo>
                    <a:pt x="13991" y="1132206"/>
                  </a:lnTo>
                  <a:lnTo>
                    <a:pt x="10175" y="1119823"/>
                  </a:lnTo>
                  <a:lnTo>
                    <a:pt x="7314" y="1107758"/>
                  </a:lnTo>
                  <a:lnTo>
                    <a:pt x="5088" y="1095693"/>
                  </a:lnTo>
                  <a:lnTo>
                    <a:pt x="3180" y="1083311"/>
                  </a:lnTo>
                  <a:lnTo>
                    <a:pt x="1590" y="1071563"/>
                  </a:lnTo>
                  <a:lnTo>
                    <a:pt x="954" y="1059498"/>
                  </a:lnTo>
                  <a:lnTo>
                    <a:pt x="318" y="1047751"/>
                  </a:lnTo>
                  <a:lnTo>
                    <a:pt x="0" y="1035686"/>
                  </a:lnTo>
                  <a:lnTo>
                    <a:pt x="318" y="1018541"/>
                  </a:lnTo>
                  <a:lnTo>
                    <a:pt x="1590" y="1001396"/>
                  </a:lnTo>
                  <a:lnTo>
                    <a:pt x="3180" y="984251"/>
                  </a:lnTo>
                  <a:lnTo>
                    <a:pt x="5406" y="967106"/>
                  </a:lnTo>
                  <a:lnTo>
                    <a:pt x="8585" y="949961"/>
                  </a:lnTo>
                  <a:lnTo>
                    <a:pt x="12083" y="933133"/>
                  </a:lnTo>
                  <a:lnTo>
                    <a:pt x="16535" y="915988"/>
                  </a:lnTo>
                  <a:lnTo>
                    <a:pt x="21622" y="899160"/>
                  </a:lnTo>
                  <a:lnTo>
                    <a:pt x="27346" y="882650"/>
                  </a:lnTo>
                  <a:lnTo>
                    <a:pt x="30526" y="874078"/>
                  </a:lnTo>
                  <a:lnTo>
                    <a:pt x="34023" y="865823"/>
                  </a:lnTo>
                  <a:lnTo>
                    <a:pt x="37839" y="857568"/>
                  </a:lnTo>
                  <a:lnTo>
                    <a:pt x="41655" y="849313"/>
                  </a:lnTo>
                  <a:lnTo>
                    <a:pt x="45788" y="841058"/>
                  </a:lnTo>
                  <a:lnTo>
                    <a:pt x="50240" y="833120"/>
                  </a:lnTo>
                  <a:lnTo>
                    <a:pt x="55010" y="825183"/>
                  </a:lnTo>
                  <a:lnTo>
                    <a:pt x="60097" y="817245"/>
                  </a:lnTo>
                  <a:lnTo>
                    <a:pt x="65503" y="808990"/>
                  </a:lnTo>
                  <a:lnTo>
                    <a:pt x="71226" y="801053"/>
                  </a:lnTo>
                  <a:lnTo>
                    <a:pt x="77268" y="793433"/>
                  </a:lnTo>
                  <a:lnTo>
                    <a:pt x="83945" y="785813"/>
                  </a:lnTo>
                  <a:lnTo>
                    <a:pt x="91259" y="778510"/>
                  </a:lnTo>
                  <a:lnTo>
                    <a:pt x="99208" y="771208"/>
                  </a:lnTo>
                  <a:lnTo>
                    <a:pt x="104296" y="766445"/>
                  </a:lnTo>
                  <a:lnTo>
                    <a:pt x="110019" y="761683"/>
                  </a:lnTo>
                  <a:lnTo>
                    <a:pt x="116061" y="756920"/>
                  </a:lnTo>
                  <a:lnTo>
                    <a:pt x="122420" y="752475"/>
                  </a:lnTo>
                  <a:lnTo>
                    <a:pt x="129098" y="748348"/>
                  </a:lnTo>
                  <a:lnTo>
                    <a:pt x="136093" y="744538"/>
                  </a:lnTo>
                  <a:lnTo>
                    <a:pt x="143407" y="740728"/>
                  </a:lnTo>
                  <a:lnTo>
                    <a:pt x="151038" y="737235"/>
                  </a:lnTo>
                  <a:lnTo>
                    <a:pt x="158987" y="734060"/>
                  </a:lnTo>
                  <a:lnTo>
                    <a:pt x="166937" y="731520"/>
                  </a:lnTo>
                  <a:lnTo>
                    <a:pt x="175204" y="728980"/>
                  </a:lnTo>
                  <a:lnTo>
                    <a:pt x="183471" y="727075"/>
                  </a:lnTo>
                  <a:lnTo>
                    <a:pt x="192375" y="725170"/>
                  </a:lnTo>
                  <a:lnTo>
                    <a:pt x="200960" y="724218"/>
                  </a:lnTo>
                  <a:lnTo>
                    <a:pt x="210181" y="723265"/>
                  </a:lnTo>
                  <a:lnTo>
                    <a:pt x="219403" y="723265"/>
                  </a:lnTo>
                  <a:lnTo>
                    <a:pt x="227352" y="723583"/>
                  </a:lnTo>
                  <a:lnTo>
                    <a:pt x="234983" y="724535"/>
                  </a:lnTo>
                  <a:lnTo>
                    <a:pt x="241343" y="723900"/>
                  </a:lnTo>
                  <a:lnTo>
                    <a:pt x="248020" y="723583"/>
                  </a:lnTo>
                  <a:lnTo>
                    <a:pt x="335145" y="723583"/>
                  </a:lnTo>
                  <a:lnTo>
                    <a:pt x="311933" y="772478"/>
                  </a:lnTo>
                  <a:lnTo>
                    <a:pt x="290947" y="816293"/>
                  </a:lnTo>
                  <a:lnTo>
                    <a:pt x="270279" y="857250"/>
                  </a:lnTo>
                  <a:lnTo>
                    <a:pt x="260103" y="876935"/>
                  </a:lnTo>
                  <a:lnTo>
                    <a:pt x="250246" y="895350"/>
                  </a:lnTo>
                  <a:lnTo>
                    <a:pt x="240389" y="913131"/>
                  </a:lnTo>
                  <a:lnTo>
                    <a:pt x="231168" y="929958"/>
                  </a:lnTo>
                  <a:lnTo>
                    <a:pt x="221946" y="945833"/>
                  </a:lnTo>
                  <a:lnTo>
                    <a:pt x="213043" y="960438"/>
                  </a:lnTo>
                  <a:lnTo>
                    <a:pt x="204458" y="974091"/>
                  </a:lnTo>
                  <a:lnTo>
                    <a:pt x="195555" y="986791"/>
                  </a:lnTo>
                  <a:lnTo>
                    <a:pt x="187605" y="998221"/>
                  </a:lnTo>
                  <a:lnTo>
                    <a:pt x="179974" y="1008063"/>
                  </a:lnTo>
                  <a:lnTo>
                    <a:pt x="172660" y="1016953"/>
                  </a:lnTo>
                  <a:lnTo>
                    <a:pt x="165665" y="1024256"/>
                  </a:lnTo>
                  <a:lnTo>
                    <a:pt x="168527" y="1024573"/>
                  </a:lnTo>
                  <a:lnTo>
                    <a:pt x="172978" y="1021081"/>
                  </a:lnTo>
                  <a:lnTo>
                    <a:pt x="177748" y="1016953"/>
                  </a:lnTo>
                  <a:lnTo>
                    <a:pt x="183153" y="1011873"/>
                  </a:lnTo>
                  <a:lnTo>
                    <a:pt x="188877" y="1005841"/>
                  </a:lnTo>
                  <a:lnTo>
                    <a:pt x="195555" y="999173"/>
                  </a:lnTo>
                  <a:lnTo>
                    <a:pt x="202868" y="991236"/>
                  </a:lnTo>
                  <a:lnTo>
                    <a:pt x="210181" y="982346"/>
                  </a:lnTo>
                  <a:lnTo>
                    <a:pt x="218131" y="972186"/>
                  </a:lnTo>
                  <a:lnTo>
                    <a:pt x="229260" y="957581"/>
                  </a:lnTo>
                  <a:lnTo>
                    <a:pt x="241025" y="941071"/>
                  </a:lnTo>
                  <a:lnTo>
                    <a:pt x="253426" y="922338"/>
                  </a:lnTo>
                  <a:lnTo>
                    <a:pt x="266781" y="902018"/>
                  </a:lnTo>
                  <a:lnTo>
                    <a:pt x="280772" y="879475"/>
                  </a:lnTo>
                  <a:lnTo>
                    <a:pt x="294763" y="854710"/>
                  </a:lnTo>
                  <a:lnTo>
                    <a:pt x="309707" y="828358"/>
                  </a:lnTo>
                  <a:lnTo>
                    <a:pt x="325606" y="799465"/>
                  </a:lnTo>
                  <a:lnTo>
                    <a:pt x="344367" y="763270"/>
                  </a:lnTo>
                  <a:lnTo>
                    <a:pt x="364081" y="723583"/>
                  </a:lnTo>
                  <a:lnTo>
                    <a:pt x="376800" y="697548"/>
                  </a:lnTo>
                  <a:lnTo>
                    <a:pt x="389519" y="670560"/>
                  </a:lnTo>
                  <a:lnTo>
                    <a:pt x="402238" y="641985"/>
                  </a:lnTo>
                  <a:lnTo>
                    <a:pt x="415593" y="612458"/>
                  </a:lnTo>
                  <a:lnTo>
                    <a:pt x="423860" y="594360"/>
                  </a:lnTo>
                  <a:lnTo>
                    <a:pt x="426404" y="588963"/>
                  </a:lnTo>
                  <a:lnTo>
                    <a:pt x="428948" y="583883"/>
                  </a:lnTo>
                  <a:lnTo>
                    <a:pt x="431810" y="579120"/>
                  </a:lnTo>
                  <a:lnTo>
                    <a:pt x="434989" y="574675"/>
                  </a:lnTo>
                  <a:lnTo>
                    <a:pt x="438169" y="570230"/>
                  </a:lnTo>
                  <a:lnTo>
                    <a:pt x="441667" y="565785"/>
                  </a:lnTo>
                  <a:lnTo>
                    <a:pt x="445483" y="561975"/>
                  </a:lnTo>
                  <a:lnTo>
                    <a:pt x="449298" y="558165"/>
                  </a:lnTo>
                  <a:lnTo>
                    <a:pt x="453432" y="554355"/>
                  </a:lnTo>
                  <a:lnTo>
                    <a:pt x="457566" y="550863"/>
                  </a:lnTo>
                  <a:lnTo>
                    <a:pt x="461699" y="547688"/>
                  </a:lnTo>
                  <a:lnTo>
                    <a:pt x="466151" y="544830"/>
                  </a:lnTo>
                  <a:lnTo>
                    <a:pt x="470921" y="541973"/>
                  </a:lnTo>
                  <a:lnTo>
                    <a:pt x="475690" y="539433"/>
                  </a:lnTo>
                  <a:lnTo>
                    <a:pt x="480778" y="536893"/>
                  </a:lnTo>
                  <a:lnTo>
                    <a:pt x="485547" y="534988"/>
                  </a:lnTo>
                  <a:lnTo>
                    <a:pt x="490635" y="533083"/>
                  </a:lnTo>
                  <a:lnTo>
                    <a:pt x="495723" y="531495"/>
                  </a:lnTo>
                  <a:lnTo>
                    <a:pt x="501128" y="530225"/>
                  </a:lnTo>
                  <a:lnTo>
                    <a:pt x="506216" y="528955"/>
                  </a:lnTo>
                  <a:lnTo>
                    <a:pt x="511621" y="528320"/>
                  </a:lnTo>
                  <a:lnTo>
                    <a:pt x="517027" y="527685"/>
                  </a:lnTo>
                  <a:lnTo>
                    <a:pt x="522114" y="527368"/>
                  </a:lnTo>
                  <a:lnTo>
                    <a:pt x="527838" y="527050"/>
                  </a:lnTo>
                  <a:close/>
                  <a:moveTo>
                    <a:pt x="510850" y="0"/>
                  </a:moveTo>
                  <a:lnTo>
                    <a:pt x="518478" y="0"/>
                  </a:lnTo>
                  <a:lnTo>
                    <a:pt x="526424" y="0"/>
                  </a:lnTo>
                  <a:lnTo>
                    <a:pt x="534369" y="317"/>
                  </a:lnTo>
                  <a:lnTo>
                    <a:pt x="542315" y="952"/>
                  </a:lnTo>
                  <a:lnTo>
                    <a:pt x="550260" y="1587"/>
                  </a:lnTo>
                  <a:lnTo>
                    <a:pt x="557888" y="2539"/>
                  </a:lnTo>
                  <a:lnTo>
                    <a:pt x="565833" y="3491"/>
                  </a:lnTo>
                  <a:lnTo>
                    <a:pt x="573779" y="5077"/>
                  </a:lnTo>
                  <a:lnTo>
                    <a:pt x="581724" y="6347"/>
                  </a:lnTo>
                  <a:lnTo>
                    <a:pt x="589988" y="8251"/>
                  </a:lnTo>
                  <a:lnTo>
                    <a:pt x="597615" y="10155"/>
                  </a:lnTo>
                  <a:lnTo>
                    <a:pt x="605561" y="12376"/>
                  </a:lnTo>
                  <a:lnTo>
                    <a:pt x="613189" y="14597"/>
                  </a:lnTo>
                  <a:lnTo>
                    <a:pt x="620816" y="17136"/>
                  </a:lnTo>
                  <a:lnTo>
                    <a:pt x="628126" y="19675"/>
                  </a:lnTo>
                  <a:lnTo>
                    <a:pt x="635436" y="22531"/>
                  </a:lnTo>
                  <a:lnTo>
                    <a:pt x="642746" y="25386"/>
                  </a:lnTo>
                  <a:lnTo>
                    <a:pt x="650374" y="28560"/>
                  </a:lnTo>
                  <a:lnTo>
                    <a:pt x="657366" y="32050"/>
                  </a:lnTo>
                  <a:lnTo>
                    <a:pt x="664358" y="35541"/>
                  </a:lnTo>
                  <a:lnTo>
                    <a:pt x="671032" y="39032"/>
                  </a:lnTo>
                  <a:lnTo>
                    <a:pt x="677706" y="43157"/>
                  </a:lnTo>
                  <a:lnTo>
                    <a:pt x="690737" y="51408"/>
                  </a:lnTo>
                  <a:lnTo>
                    <a:pt x="703767" y="59976"/>
                  </a:lnTo>
                  <a:lnTo>
                    <a:pt x="715845" y="69178"/>
                  </a:lnTo>
                  <a:lnTo>
                    <a:pt x="727286" y="79016"/>
                  </a:lnTo>
                  <a:lnTo>
                    <a:pt x="738410" y="89488"/>
                  </a:lnTo>
                  <a:lnTo>
                    <a:pt x="748898" y="100594"/>
                  </a:lnTo>
                  <a:lnTo>
                    <a:pt x="759386" y="111701"/>
                  </a:lnTo>
                  <a:lnTo>
                    <a:pt x="768603" y="123442"/>
                  </a:lnTo>
                  <a:lnTo>
                    <a:pt x="777502" y="135501"/>
                  </a:lnTo>
                  <a:lnTo>
                    <a:pt x="785765" y="148194"/>
                  </a:lnTo>
                  <a:lnTo>
                    <a:pt x="793393" y="161522"/>
                  </a:lnTo>
                  <a:lnTo>
                    <a:pt x="800385" y="174850"/>
                  </a:lnTo>
                  <a:lnTo>
                    <a:pt x="806741" y="188496"/>
                  </a:lnTo>
                  <a:lnTo>
                    <a:pt x="812780" y="202141"/>
                  </a:lnTo>
                  <a:lnTo>
                    <a:pt x="817865" y="216738"/>
                  </a:lnTo>
                  <a:lnTo>
                    <a:pt x="822315" y="231335"/>
                  </a:lnTo>
                  <a:lnTo>
                    <a:pt x="825811" y="245933"/>
                  </a:lnTo>
                  <a:lnTo>
                    <a:pt x="828989" y="261165"/>
                  </a:lnTo>
                  <a:lnTo>
                    <a:pt x="831213" y="276397"/>
                  </a:lnTo>
                  <a:lnTo>
                    <a:pt x="832485" y="291629"/>
                  </a:lnTo>
                  <a:lnTo>
                    <a:pt x="833120" y="299245"/>
                  </a:lnTo>
                  <a:lnTo>
                    <a:pt x="833438" y="306861"/>
                  </a:lnTo>
                  <a:lnTo>
                    <a:pt x="833438" y="314794"/>
                  </a:lnTo>
                  <a:lnTo>
                    <a:pt x="833438" y="322727"/>
                  </a:lnTo>
                  <a:lnTo>
                    <a:pt x="833120" y="330661"/>
                  </a:lnTo>
                  <a:lnTo>
                    <a:pt x="832485" y="338277"/>
                  </a:lnTo>
                  <a:lnTo>
                    <a:pt x="831849" y="346210"/>
                  </a:lnTo>
                  <a:lnTo>
                    <a:pt x="830896" y="354143"/>
                  </a:lnTo>
                  <a:lnTo>
                    <a:pt x="829624" y="362077"/>
                  </a:lnTo>
                  <a:lnTo>
                    <a:pt x="828353" y="369693"/>
                  </a:lnTo>
                  <a:lnTo>
                    <a:pt x="826764" y="377943"/>
                  </a:lnTo>
                  <a:lnTo>
                    <a:pt x="825175" y="385877"/>
                  </a:lnTo>
                  <a:lnTo>
                    <a:pt x="822950" y="394762"/>
                  </a:lnTo>
                  <a:lnTo>
                    <a:pt x="820725" y="403330"/>
                  </a:lnTo>
                  <a:lnTo>
                    <a:pt x="817865" y="411898"/>
                  </a:lnTo>
                  <a:lnTo>
                    <a:pt x="815005" y="420466"/>
                  </a:lnTo>
                  <a:lnTo>
                    <a:pt x="811826" y="429034"/>
                  </a:lnTo>
                  <a:lnTo>
                    <a:pt x="808330" y="436967"/>
                  </a:lnTo>
                  <a:lnTo>
                    <a:pt x="804834" y="445218"/>
                  </a:lnTo>
                  <a:lnTo>
                    <a:pt x="801021" y="453151"/>
                  </a:lnTo>
                  <a:lnTo>
                    <a:pt x="797207" y="460767"/>
                  </a:lnTo>
                  <a:lnTo>
                    <a:pt x="793075" y="468383"/>
                  </a:lnTo>
                  <a:lnTo>
                    <a:pt x="788626" y="475999"/>
                  </a:lnTo>
                  <a:lnTo>
                    <a:pt x="784176" y="483615"/>
                  </a:lnTo>
                  <a:lnTo>
                    <a:pt x="779409" y="490596"/>
                  </a:lnTo>
                  <a:lnTo>
                    <a:pt x="774641" y="497578"/>
                  </a:lnTo>
                  <a:lnTo>
                    <a:pt x="769556" y="504559"/>
                  </a:lnTo>
                  <a:lnTo>
                    <a:pt x="764153" y="511223"/>
                  </a:lnTo>
                  <a:lnTo>
                    <a:pt x="758750" y="517887"/>
                  </a:lnTo>
                  <a:lnTo>
                    <a:pt x="753030" y="524234"/>
                  </a:lnTo>
                  <a:lnTo>
                    <a:pt x="747309" y="530581"/>
                  </a:lnTo>
                  <a:lnTo>
                    <a:pt x="741270" y="536610"/>
                  </a:lnTo>
                  <a:lnTo>
                    <a:pt x="735232" y="542639"/>
                  </a:lnTo>
                  <a:lnTo>
                    <a:pt x="728875" y="548351"/>
                  </a:lnTo>
                  <a:lnTo>
                    <a:pt x="722519" y="554063"/>
                  </a:lnTo>
                  <a:lnTo>
                    <a:pt x="716162" y="559458"/>
                  </a:lnTo>
                  <a:lnTo>
                    <a:pt x="709488" y="564535"/>
                  </a:lnTo>
                  <a:lnTo>
                    <a:pt x="702814" y="569613"/>
                  </a:lnTo>
                  <a:lnTo>
                    <a:pt x="695504" y="574373"/>
                  </a:lnTo>
                  <a:lnTo>
                    <a:pt x="688512" y="579133"/>
                  </a:lnTo>
                  <a:lnTo>
                    <a:pt x="681202" y="583575"/>
                  </a:lnTo>
                  <a:lnTo>
                    <a:pt x="673892" y="587701"/>
                  </a:lnTo>
                  <a:lnTo>
                    <a:pt x="666582" y="591826"/>
                  </a:lnTo>
                  <a:lnTo>
                    <a:pt x="659273" y="595951"/>
                  </a:lnTo>
                  <a:lnTo>
                    <a:pt x="658001" y="591509"/>
                  </a:lnTo>
                  <a:lnTo>
                    <a:pt x="656412" y="587383"/>
                  </a:lnTo>
                  <a:lnTo>
                    <a:pt x="653870" y="581037"/>
                  </a:lnTo>
                  <a:lnTo>
                    <a:pt x="650691" y="575007"/>
                  </a:lnTo>
                  <a:lnTo>
                    <a:pt x="647513" y="568978"/>
                  </a:lnTo>
                  <a:lnTo>
                    <a:pt x="644017" y="562949"/>
                  </a:lnTo>
                  <a:lnTo>
                    <a:pt x="639885" y="557554"/>
                  </a:lnTo>
                  <a:lnTo>
                    <a:pt x="635754" y="551842"/>
                  </a:lnTo>
                  <a:lnTo>
                    <a:pt x="631304" y="546765"/>
                  </a:lnTo>
                  <a:lnTo>
                    <a:pt x="626855" y="541687"/>
                  </a:lnTo>
                  <a:lnTo>
                    <a:pt x="622088" y="536610"/>
                  </a:lnTo>
                  <a:lnTo>
                    <a:pt x="617002" y="532167"/>
                  </a:lnTo>
                  <a:lnTo>
                    <a:pt x="611599" y="528042"/>
                  </a:lnTo>
                  <a:lnTo>
                    <a:pt x="606197" y="523916"/>
                  </a:lnTo>
                  <a:lnTo>
                    <a:pt x="600476" y="520108"/>
                  </a:lnTo>
                  <a:lnTo>
                    <a:pt x="594755" y="516618"/>
                  </a:lnTo>
                  <a:lnTo>
                    <a:pt x="588081" y="513444"/>
                  </a:lnTo>
                  <a:lnTo>
                    <a:pt x="582042" y="510588"/>
                  </a:lnTo>
                  <a:lnTo>
                    <a:pt x="575368" y="507732"/>
                  </a:lnTo>
                  <a:lnTo>
                    <a:pt x="568376" y="505511"/>
                  </a:lnTo>
                  <a:lnTo>
                    <a:pt x="561702" y="503290"/>
                  </a:lnTo>
                  <a:lnTo>
                    <a:pt x="554710" y="501703"/>
                  </a:lnTo>
                  <a:lnTo>
                    <a:pt x="547718" y="500434"/>
                  </a:lnTo>
                  <a:lnTo>
                    <a:pt x="540408" y="499482"/>
                  </a:lnTo>
                  <a:lnTo>
                    <a:pt x="533416" y="498847"/>
                  </a:lnTo>
                  <a:lnTo>
                    <a:pt x="525788" y="498847"/>
                  </a:lnTo>
                  <a:lnTo>
                    <a:pt x="520703" y="498847"/>
                  </a:lnTo>
                  <a:lnTo>
                    <a:pt x="515618" y="499164"/>
                  </a:lnTo>
                  <a:lnTo>
                    <a:pt x="505447" y="500434"/>
                  </a:lnTo>
                  <a:lnTo>
                    <a:pt x="495277" y="502020"/>
                  </a:lnTo>
                  <a:lnTo>
                    <a:pt x="485743" y="504559"/>
                  </a:lnTo>
                  <a:lnTo>
                    <a:pt x="475890" y="508050"/>
                  </a:lnTo>
                  <a:lnTo>
                    <a:pt x="466673" y="511858"/>
                  </a:lnTo>
                  <a:lnTo>
                    <a:pt x="457774" y="516300"/>
                  </a:lnTo>
                  <a:lnTo>
                    <a:pt x="449193" y="521378"/>
                  </a:lnTo>
                  <a:lnTo>
                    <a:pt x="441248" y="527090"/>
                  </a:lnTo>
                  <a:lnTo>
                    <a:pt x="433620" y="533437"/>
                  </a:lnTo>
                  <a:lnTo>
                    <a:pt x="426310" y="540735"/>
                  </a:lnTo>
                  <a:lnTo>
                    <a:pt x="419000" y="548034"/>
                  </a:lnTo>
                  <a:lnTo>
                    <a:pt x="412962" y="555967"/>
                  </a:lnTo>
                  <a:lnTo>
                    <a:pt x="407241" y="564218"/>
                  </a:lnTo>
                  <a:lnTo>
                    <a:pt x="402156" y="573103"/>
                  </a:lnTo>
                  <a:lnTo>
                    <a:pt x="399931" y="577863"/>
                  </a:lnTo>
                  <a:lnTo>
                    <a:pt x="397706" y="582306"/>
                  </a:lnTo>
                  <a:lnTo>
                    <a:pt x="389443" y="601663"/>
                  </a:lnTo>
                  <a:lnTo>
                    <a:pt x="377048" y="595634"/>
                  </a:lnTo>
                  <a:lnTo>
                    <a:pt x="364653" y="588970"/>
                  </a:lnTo>
                  <a:lnTo>
                    <a:pt x="352894" y="582306"/>
                  </a:lnTo>
                  <a:lnTo>
                    <a:pt x="341452" y="574690"/>
                  </a:lnTo>
                  <a:lnTo>
                    <a:pt x="330646" y="567074"/>
                  </a:lnTo>
                  <a:lnTo>
                    <a:pt x="319840" y="558823"/>
                  </a:lnTo>
                  <a:lnTo>
                    <a:pt x="309352" y="550255"/>
                  </a:lnTo>
                  <a:lnTo>
                    <a:pt x="299500" y="541053"/>
                  </a:lnTo>
                  <a:lnTo>
                    <a:pt x="290283" y="531533"/>
                  </a:lnTo>
                  <a:lnTo>
                    <a:pt x="281384" y="521695"/>
                  </a:lnTo>
                  <a:lnTo>
                    <a:pt x="272803" y="511540"/>
                  </a:lnTo>
                  <a:lnTo>
                    <a:pt x="264857" y="501068"/>
                  </a:lnTo>
                  <a:lnTo>
                    <a:pt x="257230" y="490279"/>
                  </a:lnTo>
                  <a:lnTo>
                    <a:pt x="249602" y="478855"/>
                  </a:lnTo>
                  <a:lnTo>
                    <a:pt x="242928" y="467431"/>
                  </a:lnTo>
                  <a:lnTo>
                    <a:pt x="236571" y="455690"/>
                  </a:lnTo>
                  <a:lnTo>
                    <a:pt x="231168" y="443631"/>
                  </a:lnTo>
                  <a:lnTo>
                    <a:pt x="225765" y="431572"/>
                  </a:lnTo>
                  <a:lnTo>
                    <a:pt x="220998" y="418879"/>
                  </a:lnTo>
                  <a:lnTo>
                    <a:pt x="216866" y="406186"/>
                  </a:lnTo>
                  <a:lnTo>
                    <a:pt x="213370" y="393175"/>
                  </a:lnTo>
                  <a:lnTo>
                    <a:pt x="210192" y="380165"/>
                  </a:lnTo>
                  <a:lnTo>
                    <a:pt x="207650" y="366837"/>
                  </a:lnTo>
                  <a:lnTo>
                    <a:pt x="205743" y="353509"/>
                  </a:lnTo>
                  <a:lnTo>
                    <a:pt x="204471" y="340181"/>
                  </a:lnTo>
                  <a:lnTo>
                    <a:pt x="203518" y="326535"/>
                  </a:lnTo>
                  <a:lnTo>
                    <a:pt x="203200" y="312573"/>
                  </a:lnTo>
                  <a:lnTo>
                    <a:pt x="203836" y="298927"/>
                  </a:lnTo>
                  <a:lnTo>
                    <a:pt x="204789" y="284965"/>
                  </a:lnTo>
                  <a:lnTo>
                    <a:pt x="206378" y="271319"/>
                  </a:lnTo>
                  <a:lnTo>
                    <a:pt x="208603" y="257039"/>
                  </a:lnTo>
                  <a:lnTo>
                    <a:pt x="211463" y="243077"/>
                  </a:lnTo>
                  <a:lnTo>
                    <a:pt x="213370" y="235143"/>
                  </a:lnTo>
                  <a:lnTo>
                    <a:pt x="215595" y="227527"/>
                  </a:lnTo>
                  <a:lnTo>
                    <a:pt x="217820" y="219912"/>
                  </a:lnTo>
                  <a:lnTo>
                    <a:pt x="220362" y="212296"/>
                  </a:lnTo>
                  <a:lnTo>
                    <a:pt x="223223" y="204680"/>
                  </a:lnTo>
                  <a:lnTo>
                    <a:pt x="225765" y="197381"/>
                  </a:lnTo>
                  <a:lnTo>
                    <a:pt x="228944" y="190082"/>
                  </a:lnTo>
                  <a:lnTo>
                    <a:pt x="232122" y="182784"/>
                  </a:lnTo>
                  <a:lnTo>
                    <a:pt x="235300" y="175802"/>
                  </a:lnTo>
                  <a:lnTo>
                    <a:pt x="238796" y="168821"/>
                  </a:lnTo>
                  <a:lnTo>
                    <a:pt x="242610" y="162157"/>
                  </a:lnTo>
                  <a:lnTo>
                    <a:pt x="246424" y="155493"/>
                  </a:lnTo>
                  <a:lnTo>
                    <a:pt x="254369" y="142165"/>
                  </a:lnTo>
                  <a:lnTo>
                    <a:pt x="263586" y="129472"/>
                  </a:lnTo>
                  <a:lnTo>
                    <a:pt x="272803" y="117413"/>
                  </a:lnTo>
                  <a:lnTo>
                    <a:pt x="282655" y="105989"/>
                  </a:lnTo>
                  <a:lnTo>
                    <a:pt x="292826" y="94882"/>
                  </a:lnTo>
                  <a:lnTo>
                    <a:pt x="303631" y="84093"/>
                  </a:lnTo>
                  <a:lnTo>
                    <a:pt x="315391" y="73938"/>
                  </a:lnTo>
                  <a:lnTo>
                    <a:pt x="327150" y="64736"/>
                  </a:lnTo>
                  <a:lnTo>
                    <a:pt x="339227" y="55850"/>
                  </a:lnTo>
                  <a:lnTo>
                    <a:pt x="351940" y="47600"/>
                  </a:lnTo>
                  <a:lnTo>
                    <a:pt x="364653" y="39984"/>
                  </a:lnTo>
                  <a:lnTo>
                    <a:pt x="378319" y="32685"/>
                  </a:lnTo>
                  <a:lnTo>
                    <a:pt x="391985" y="26338"/>
                  </a:lnTo>
                  <a:lnTo>
                    <a:pt x="405970" y="20627"/>
                  </a:lnTo>
                  <a:lnTo>
                    <a:pt x="420272" y="15549"/>
                  </a:lnTo>
                  <a:lnTo>
                    <a:pt x="434891" y="11107"/>
                  </a:lnTo>
                  <a:lnTo>
                    <a:pt x="449829" y="7616"/>
                  </a:lnTo>
                  <a:lnTo>
                    <a:pt x="464766" y="4443"/>
                  </a:lnTo>
                  <a:lnTo>
                    <a:pt x="480022" y="2221"/>
                  </a:lnTo>
                  <a:lnTo>
                    <a:pt x="495277" y="952"/>
                  </a:lnTo>
                  <a:lnTo>
                    <a:pt x="502905" y="317"/>
                  </a:lnTo>
                  <a:lnTo>
                    <a:pt x="510850" y="0"/>
                  </a:lnTo>
                  <a:close/>
                </a:path>
              </a:pathLst>
            </a:custGeom>
            <a:solidFill>
              <a:schemeClr val="bg1"/>
            </a:solidFill>
            <a:ln>
              <a:noFill/>
            </a:ln>
            <a:extLst/>
          </p:spPr>
          <p:txBody>
            <a:bodyPr anchor="ctr">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ea"/>
                <a:sym typeface="+mn-lt"/>
              </a:endParaRPr>
            </a:p>
          </p:txBody>
        </p:sp>
      </p:grpSp>
      <p:sp>
        <p:nvSpPr>
          <p:cNvPr id="58" name="矩形 57"/>
          <p:cNvSpPr/>
          <p:nvPr/>
        </p:nvSpPr>
        <p:spPr>
          <a:xfrm>
            <a:off x="2400482" y="1254558"/>
            <a:ext cx="877163"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rPr>
              <a:t>郭丙轩</a:t>
            </a:r>
          </a:p>
        </p:txBody>
      </p:sp>
      <p:sp>
        <p:nvSpPr>
          <p:cNvPr id="59" name="矩形 58"/>
          <p:cNvSpPr/>
          <p:nvPr/>
        </p:nvSpPr>
        <p:spPr>
          <a:xfrm>
            <a:off x="2400482" y="1593667"/>
            <a:ext cx="3746086" cy="2952796"/>
          </a:xfrm>
          <a:prstGeom prst="rect">
            <a:avLst/>
          </a:prstGeom>
        </p:spPr>
        <p:txBody>
          <a:bodyPr wrap="square">
            <a:spAutoFit/>
          </a:bodyPr>
          <a:lstStyle/>
          <a:p>
            <a:pPr lvl="0">
              <a:lnSpc>
                <a:spcPct val="120000"/>
              </a:lnSpc>
            </a:pPr>
            <a:r>
              <a:rPr lang="zh-CN" altLang="en-US" sz="1200" dirty="0">
                <a:solidFill>
                  <a:prstClr val="black"/>
                </a:solidFill>
                <a:cs typeface="+mn-ea"/>
                <a:sym typeface="+mn-lt"/>
              </a:rPr>
              <a:t>武汉大学测绘遥感信息工程国家重点实验室教授，博士生导师。主要从事数字摄影测量与计算机视觉、图形图像学、室内定位和人工智能研究。美国乔治梅森大学</a:t>
            </a:r>
            <a:r>
              <a:rPr lang="en-US" altLang="zh-CN" sz="1200" dirty="0">
                <a:solidFill>
                  <a:prstClr val="black"/>
                </a:solidFill>
                <a:cs typeface="+mn-ea"/>
                <a:sym typeface="+mn-lt"/>
              </a:rPr>
              <a:t>GIS</a:t>
            </a:r>
            <a:r>
              <a:rPr lang="zh-CN" altLang="en-US" sz="1200" dirty="0">
                <a:solidFill>
                  <a:prstClr val="black"/>
                </a:solidFill>
                <a:cs typeface="+mn-ea"/>
                <a:sym typeface="+mn-lt"/>
              </a:rPr>
              <a:t>中心博士后，入选武汉市东湖国家自主创新示范区“</a:t>
            </a:r>
            <a:r>
              <a:rPr lang="en-US" altLang="zh-CN" sz="1200" dirty="0">
                <a:solidFill>
                  <a:prstClr val="black"/>
                </a:solidFill>
                <a:cs typeface="+mn-ea"/>
                <a:sym typeface="+mn-lt"/>
              </a:rPr>
              <a:t>3551”</a:t>
            </a:r>
            <a:r>
              <a:rPr lang="zh-CN" altLang="en-US" sz="1200" dirty="0">
                <a:solidFill>
                  <a:prstClr val="black"/>
                </a:solidFill>
                <a:cs typeface="+mn-ea"/>
                <a:sym typeface="+mn-lt"/>
              </a:rPr>
              <a:t>人才计划，荣获国家、省市等部门科技奖励</a:t>
            </a:r>
            <a:r>
              <a:rPr lang="en-US" altLang="zh-CN" sz="1200" dirty="0">
                <a:solidFill>
                  <a:prstClr val="black"/>
                </a:solidFill>
                <a:cs typeface="+mn-ea"/>
                <a:sym typeface="+mn-lt"/>
              </a:rPr>
              <a:t>5</a:t>
            </a:r>
            <a:r>
              <a:rPr lang="zh-CN" altLang="en-US" sz="1200" dirty="0">
                <a:solidFill>
                  <a:prstClr val="black"/>
                </a:solidFill>
                <a:cs typeface="+mn-ea"/>
                <a:sym typeface="+mn-lt"/>
              </a:rPr>
              <a:t>项，拥有国家发明专利</a:t>
            </a:r>
            <a:r>
              <a:rPr lang="en-US" altLang="zh-CN" sz="1200" dirty="0">
                <a:solidFill>
                  <a:prstClr val="black"/>
                </a:solidFill>
                <a:cs typeface="+mn-ea"/>
                <a:sym typeface="+mn-lt"/>
              </a:rPr>
              <a:t>3</a:t>
            </a:r>
            <a:r>
              <a:rPr lang="zh-CN" altLang="en-US" sz="1200" dirty="0">
                <a:solidFill>
                  <a:prstClr val="black"/>
                </a:solidFill>
                <a:cs typeface="+mn-ea"/>
                <a:sym typeface="+mn-lt"/>
              </a:rPr>
              <a:t>项。近年来，在国际上三大检索</a:t>
            </a:r>
            <a:r>
              <a:rPr lang="en-US" altLang="zh-CN" sz="1200" dirty="0">
                <a:solidFill>
                  <a:prstClr val="black"/>
                </a:solidFill>
                <a:cs typeface="+mn-ea"/>
                <a:sym typeface="+mn-lt"/>
              </a:rPr>
              <a:t>(SCI</a:t>
            </a:r>
            <a:r>
              <a:rPr lang="zh-CN" altLang="en-US" sz="1200" dirty="0">
                <a:solidFill>
                  <a:prstClr val="black"/>
                </a:solidFill>
                <a:cs typeface="+mn-ea"/>
                <a:sym typeface="+mn-lt"/>
              </a:rPr>
              <a:t>、</a:t>
            </a:r>
            <a:r>
              <a:rPr lang="en-US" altLang="zh-CN" sz="1200" dirty="0">
                <a:solidFill>
                  <a:prstClr val="black"/>
                </a:solidFill>
                <a:cs typeface="+mn-ea"/>
                <a:sym typeface="+mn-lt"/>
              </a:rPr>
              <a:t>EI</a:t>
            </a:r>
            <a:r>
              <a:rPr lang="zh-CN" altLang="en-US" sz="1200" dirty="0">
                <a:solidFill>
                  <a:prstClr val="black"/>
                </a:solidFill>
                <a:cs typeface="+mn-ea"/>
                <a:sym typeface="+mn-lt"/>
              </a:rPr>
              <a:t>、</a:t>
            </a:r>
            <a:r>
              <a:rPr lang="en-US" altLang="zh-CN" sz="1200" dirty="0">
                <a:solidFill>
                  <a:prstClr val="black"/>
                </a:solidFill>
                <a:cs typeface="+mn-ea"/>
                <a:sym typeface="+mn-lt"/>
              </a:rPr>
              <a:t>ISTP)</a:t>
            </a:r>
            <a:r>
              <a:rPr lang="zh-CN" altLang="en-US" sz="1200" dirty="0">
                <a:solidFill>
                  <a:prstClr val="black"/>
                </a:solidFill>
                <a:cs typeface="+mn-ea"/>
                <a:sym typeface="+mn-lt"/>
              </a:rPr>
              <a:t>刊物和会议上发表学术论文近</a:t>
            </a:r>
            <a:r>
              <a:rPr lang="en-US" altLang="zh-CN" sz="1200" dirty="0">
                <a:solidFill>
                  <a:prstClr val="black"/>
                </a:solidFill>
                <a:cs typeface="+mn-ea"/>
                <a:sym typeface="+mn-lt"/>
              </a:rPr>
              <a:t>20</a:t>
            </a:r>
            <a:r>
              <a:rPr lang="zh-CN" altLang="en-US" sz="1200" dirty="0">
                <a:solidFill>
                  <a:prstClr val="black"/>
                </a:solidFill>
                <a:cs typeface="+mn-ea"/>
                <a:sym typeface="+mn-lt"/>
              </a:rPr>
              <a:t>篇，国内核心期刊论文多篇。主持或参与国家、省部级重大研发计划、重点</a:t>
            </a:r>
            <a:r>
              <a:rPr lang="en-US" altLang="zh-CN" sz="1200" dirty="0">
                <a:solidFill>
                  <a:prstClr val="black"/>
                </a:solidFill>
                <a:cs typeface="+mn-ea"/>
                <a:sym typeface="+mn-lt"/>
              </a:rPr>
              <a:t>863</a:t>
            </a:r>
            <a:r>
              <a:rPr lang="zh-CN" altLang="en-US" sz="1200" dirty="0">
                <a:solidFill>
                  <a:prstClr val="black"/>
                </a:solidFill>
                <a:cs typeface="+mn-ea"/>
                <a:sym typeface="+mn-lt"/>
              </a:rPr>
              <a:t>计划、自然科学基金、国防技术攻关项目</a:t>
            </a:r>
            <a:r>
              <a:rPr lang="en-US" altLang="zh-CN" sz="1200" dirty="0">
                <a:solidFill>
                  <a:prstClr val="black"/>
                </a:solidFill>
                <a:cs typeface="+mn-ea"/>
                <a:sym typeface="+mn-lt"/>
              </a:rPr>
              <a:t>20</a:t>
            </a:r>
            <a:r>
              <a:rPr lang="zh-CN" altLang="en-US" sz="1200" dirty="0">
                <a:solidFill>
                  <a:prstClr val="black"/>
                </a:solidFill>
                <a:cs typeface="+mn-ea"/>
                <a:sym typeface="+mn-lt"/>
              </a:rPr>
              <a:t>来项，在研各类课题</a:t>
            </a:r>
            <a:r>
              <a:rPr lang="en-US" altLang="zh-CN" sz="1200" dirty="0">
                <a:solidFill>
                  <a:prstClr val="black"/>
                </a:solidFill>
                <a:cs typeface="+mn-ea"/>
                <a:sym typeface="+mn-lt"/>
              </a:rPr>
              <a:t>10</a:t>
            </a:r>
            <a:r>
              <a:rPr lang="zh-CN" altLang="en-US" sz="1200" dirty="0">
                <a:solidFill>
                  <a:prstClr val="black"/>
                </a:solidFill>
                <a:cs typeface="+mn-ea"/>
                <a:sym typeface="+mn-lt"/>
              </a:rPr>
              <a:t>余项。同时，担任相关专业研究领域多个核心检索学术期刊审稿人。 </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Arial" panose="020F0502020204030204"/>
              <a:ea typeface="Microsoft YaHei"/>
              <a:cs typeface="+mn-ea"/>
              <a:sym typeface="+mn-lt"/>
            </a:endParaRPr>
          </a:p>
        </p:txBody>
      </p:sp>
      <p:sp>
        <p:nvSpPr>
          <p:cNvPr id="62" name="矩形 61"/>
          <p:cNvSpPr/>
          <p:nvPr/>
        </p:nvSpPr>
        <p:spPr>
          <a:xfrm>
            <a:off x="2400482" y="4474621"/>
            <a:ext cx="646331"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rPr>
              <a:t>李明</a:t>
            </a:r>
          </a:p>
        </p:txBody>
      </p:sp>
      <p:sp>
        <p:nvSpPr>
          <p:cNvPr id="63" name="矩形 62"/>
          <p:cNvSpPr/>
          <p:nvPr/>
        </p:nvSpPr>
        <p:spPr>
          <a:xfrm>
            <a:off x="2400482" y="4872722"/>
            <a:ext cx="3746086" cy="1402820"/>
          </a:xfrm>
          <a:prstGeom prst="rect">
            <a:avLst/>
          </a:prstGeom>
        </p:spPr>
        <p:txBody>
          <a:bodyPr wrap="square">
            <a:spAutoFit/>
          </a:bodyPr>
          <a:lstStyle/>
          <a:p>
            <a:pPr lvl="0">
              <a:lnSpc>
                <a:spcPct val="120000"/>
              </a:lnSpc>
            </a:pPr>
            <a:r>
              <a:rPr lang="zh-CN" altLang="en-US" sz="1200" dirty="0">
                <a:solidFill>
                  <a:prstClr val="black"/>
                </a:solidFill>
                <a:cs typeface="+mn-ea"/>
                <a:sym typeface="+mn-lt"/>
              </a:rPr>
              <a:t>李明，武汉大学助理研究员、重点博士后。发表</a:t>
            </a:r>
            <a:r>
              <a:rPr lang="en-US" altLang="zh-CN" sz="1200" dirty="0">
                <a:solidFill>
                  <a:prstClr val="black"/>
                </a:solidFill>
                <a:cs typeface="+mn-ea"/>
                <a:sym typeface="+mn-lt"/>
              </a:rPr>
              <a:t>SCI/EI</a:t>
            </a:r>
            <a:r>
              <a:rPr lang="zh-CN" altLang="en-US" sz="1200" dirty="0">
                <a:solidFill>
                  <a:prstClr val="black"/>
                </a:solidFill>
                <a:cs typeface="+mn-ea"/>
                <a:sym typeface="+mn-lt"/>
              </a:rPr>
              <a:t>等论文</a:t>
            </a:r>
            <a:r>
              <a:rPr lang="en-US" altLang="zh-CN" sz="1200" dirty="0">
                <a:solidFill>
                  <a:prstClr val="black"/>
                </a:solidFill>
                <a:cs typeface="+mn-ea"/>
                <a:sym typeface="+mn-lt"/>
              </a:rPr>
              <a:t>30</a:t>
            </a:r>
            <a:r>
              <a:rPr lang="zh-CN" altLang="en-US" sz="1200" dirty="0">
                <a:solidFill>
                  <a:prstClr val="black"/>
                </a:solidFill>
                <a:cs typeface="+mn-ea"/>
                <a:sym typeface="+mn-lt"/>
              </a:rPr>
              <a:t>余篇，</a:t>
            </a:r>
            <a:r>
              <a:rPr lang="en-US" altLang="zh-CN" sz="1200" dirty="0">
                <a:solidFill>
                  <a:prstClr val="black"/>
                </a:solidFill>
                <a:cs typeface="+mn-ea"/>
                <a:sym typeface="+mn-lt"/>
              </a:rPr>
              <a:t>2</a:t>
            </a:r>
            <a:r>
              <a:rPr lang="zh-CN" altLang="en-US" sz="1200" dirty="0">
                <a:solidFill>
                  <a:prstClr val="black"/>
                </a:solidFill>
                <a:cs typeface="+mn-ea"/>
                <a:sym typeface="+mn-lt"/>
              </a:rPr>
              <a:t>篇获全国优秀论文奖，</a:t>
            </a:r>
            <a:r>
              <a:rPr lang="en-US" altLang="zh-CN" sz="1200" dirty="0">
                <a:solidFill>
                  <a:prstClr val="black"/>
                </a:solidFill>
                <a:cs typeface="+mn-ea"/>
                <a:sym typeface="+mn-lt"/>
              </a:rPr>
              <a:t>1</a:t>
            </a:r>
            <a:r>
              <a:rPr lang="zh-CN" altLang="en-US" sz="1200" dirty="0">
                <a:solidFill>
                  <a:prstClr val="black"/>
                </a:solidFill>
                <a:cs typeface="+mn-ea"/>
                <a:sym typeface="+mn-lt"/>
              </a:rPr>
              <a:t>篇获中国精品科技期刊顶尖学术论文奖。曾荣获国家奖学金、武大优秀研究生和微软航测等奖学金与荣誉。担任</a:t>
            </a:r>
            <a:r>
              <a:rPr lang="en-US" altLang="zh-CN" sz="1200" dirty="0">
                <a:solidFill>
                  <a:prstClr val="black"/>
                </a:solidFill>
                <a:cs typeface="+mn-ea"/>
                <a:sym typeface="+mn-lt"/>
              </a:rPr>
              <a:t>Journal of Navigation</a:t>
            </a:r>
            <a:r>
              <a:rPr lang="zh-CN" altLang="en-US" sz="1200" dirty="0">
                <a:solidFill>
                  <a:prstClr val="black"/>
                </a:solidFill>
                <a:cs typeface="+mn-ea"/>
                <a:sym typeface="+mn-lt"/>
              </a:rPr>
              <a:t>、</a:t>
            </a:r>
            <a:r>
              <a:rPr lang="en-US" altLang="zh-CN" sz="1200" dirty="0">
                <a:solidFill>
                  <a:prstClr val="black"/>
                </a:solidFill>
                <a:cs typeface="+mn-ea"/>
                <a:sym typeface="+mn-lt"/>
              </a:rPr>
              <a:t>Sensors</a:t>
            </a:r>
            <a:r>
              <a:rPr lang="zh-CN" altLang="en-US" sz="1200" dirty="0">
                <a:solidFill>
                  <a:prstClr val="black"/>
                </a:solidFill>
                <a:cs typeface="+mn-ea"/>
                <a:sym typeface="+mn-lt"/>
              </a:rPr>
              <a:t>等国际期刊审稿人，多个国际学术会议技术委员会委员。 </a:t>
            </a:r>
            <a:r>
              <a:rPr kumimoji="0" lang="zh-CN" altLang="en-US" sz="1200" b="0" i="0" u="none" strike="noStrike" kern="1200" cap="none" spc="0" normalizeH="0" baseline="0" noProof="0" dirty="0">
                <a:ln>
                  <a:noFill/>
                </a:ln>
                <a:solidFill>
                  <a:prstClr val="black"/>
                </a:solidFill>
                <a:effectLst/>
                <a:uLnTx/>
                <a:uFillTx/>
                <a:latin typeface="Arial" panose="020F0502020204030204"/>
                <a:ea typeface="Microsoft YaHei"/>
                <a:cs typeface="+mn-ea"/>
                <a:sym typeface="+mn-lt"/>
              </a:rPr>
              <a:t> </a:t>
            </a:r>
          </a:p>
        </p:txBody>
      </p:sp>
      <p:sp>
        <p:nvSpPr>
          <p:cNvPr id="30" name="文本框 29"/>
          <p:cNvSpPr txBox="1"/>
          <p:nvPr/>
        </p:nvSpPr>
        <p:spPr>
          <a:xfrm>
            <a:off x="12192000" y="7122695"/>
            <a:ext cx="2487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Arial" panose="020F0502020204030204"/>
                <a:ea typeface="Microsoft YaHei"/>
                <a:cs typeface="+mn-ea"/>
                <a:sym typeface="+mn-lt"/>
              </a:rPr>
              <a:t>.</a:t>
            </a:r>
            <a:endParaRPr kumimoji="0" lang="zh-CN" altLang="en-US" sz="1800" b="0" i="0" u="none" strike="noStrike" kern="1200" cap="none" spc="0" normalizeH="0" baseline="0" noProof="0" dirty="0">
              <a:ln>
                <a:noFill/>
              </a:ln>
              <a:solidFill>
                <a:prstClr val="black"/>
              </a:solidFill>
              <a:effectLst/>
              <a:uLnTx/>
              <a:uFillTx/>
              <a:latin typeface="Arial" panose="020F0502020204030204"/>
              <a:ea typeface="Microsoft YaHei"/>
              <a:cs typeface="+mn-ea"/>
              <a:sym typeface="+mn-lt"/>
            </a:endParaRPr>
          </a:p>
        </p:txBody>
      </p:sp>
      <p:sp>
        <p:nvSpPr>
          <p:cNvPr id="24" name="矩形 23"/>
          <p:cNvSpPr/>
          <p:nvPr/>
        </p:nvSpPr>
        <p:spPr>
          <a:xfrm>
            <a:off x="909776" y="381864"/>
            <a:ext cx="1620957" cy="523220"/>
          </a:xfrm>
          <a:prstGeom prst="rect">
            <a:avLst/>
          </a:prstGeom>
          <a:effectLst>
            <a:outerShdw blurRad="190500" dist="228600" dir="2700000" algn="ctr" rotWithShape="0">
              <a:srgbClr val="000000">
                <a:alpha val="30000"/>
              </a:srgbClr>
            </a:outerShdw>
          </a:effec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dirty="0">
                <a:solidFill>
                  <a:srgbClr val="61719D"/>
                </a:solidFill>
                <a:latin typeface="Arial" panose="020F0502020204030204"/>
                <a:ea typeface="Microsoft YaHei"/>
                <a:cs typeface="+mn-ea"/>
                <a:sym typeface="+mn-lt"/>
              </a:rPr>
              <a:t>导师</a:t>
            </a:r>
            <a:r>
              <a:rPr kumimoji="0" lang="zh-CN" altLang="en-US" sz="2800" b="1"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rPr>
              <a:t>介绍</a:t>
            </a:r>
          </a:p>
        </p:txBody>
      </p:sp>
      <p:sp>
        <p:nvSpPr>
          <p:cNvPr id="3" name="矩形 2">
            <a:extLst>
              <a:ext uri="{FF2B5EF4-FFF2-40B4-BE49-F238E27FC236}">
                <a16:creationId xmlns:a16="http://schemas.microsoft.com/office/drawing/2014/main" id="{E0FF9B59-19E4-4760-B045-3F76BB511379}"/>
              </a:ext>
            </a:extLst>
          </p:cNvPr>
          <p:cNvSpPr/>
          <p:nvPr/>
        </p:nvSpPr>
        <p:spPr>
          <a:xfrm>
            <a:off x="7010400" y="2252870"/>
            <a:ext cx="3975652" cy="2517815"/>
          </a:xfrm>
          <a:prstGeom prst="rect">
            <a:avLst/>
          </a:prstGeom>
          <a:solidFill>
            <a:srgbClr val="8497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cs"/>
            </a:endParaRPr>
          </a:p>
        </p:txBody>
      </p:sp>
    </p:spTree>
    <p:extLst>
      <p:ext uri="{BB962C8B-B14F-4D97-AF65-F5344CB8AC3E}">
        <p14:creationId xmlns:p14="http://schemas.microsoft.com/office/powerpoint/2010/main" val="927425956"/>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8"/>
                                        </p:tgtEl>
                                        <p:attrNameLst>
                                          <p:attrName>style.visibility</p:attrName>
                                        </p:attrNameLst>
                                      </p:cBhvr>
                                      <p:to>
                                        <p:strVal val="visible"/>
                                      </p:to>
                                    </p:set>
                                    <p:anim calcmode="lin" valueType="num">
                                      <p:cBhvr additive="base">
                                        <p:cTn id="11" dur="500" fill="hold"/>
                                        <p:tgtEl>
                                          <p:spTgt spid="58"/>
                                        </p:tgtEl>
                                        <p:attrNameLst>
                                          <p:attrName>ppt_x</p:attrName>
                                        </p:attrNameLst>
                                      </p:cBhvr>
                                      <p:tavLst>
                                        <p:tav tm="0">
                                          <p:val>
                                            <p:strVal val="0-#ppt_w/2"/>
                                          </p:val>
                                        </p:tav>
                                        <p:tav tm="100000">
                                          <p:val>
                                            <p:strVal val="#ppt_x"/>
                                          </p:val>
                                        </p:tav>
                                      </p:tavLst>
                                    </p:anim>
                                    <p:anim calcmode="lin" valueType="num">
                                      <p:cBhvr additive="base">
                                        <p:cTn id="12" dur="500" fill="hold"/>
                                        <p:tgtEl>
                                          <p:spTgt spid="5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9"/>
                                        </p:tgtEl>
                                        <p:attrNameLst>
                                          <p:attrName>style.visibility</p:attrName>
                                        </p:attrNameLst>
                                      </p:cBhvr>
                                      <p:to>
                                        <p:strVal val="visible"/>
                                      </p:to>
                                    </p:set>
                                    <p:anim calcmode="lin" valueType="num">
                                      <p:cBhvr additive="base">
                                        <p:cTn id="15" dur="500" fill="hold"/>
                                        <p:tgtEl>
                                          <p:spTgt spid="59"/>
                                        </p:tgtEl>
                                        <p:attrNameLst>
                                          <p:attrName>ppt_x</p:attrName>
                                        </p:attrNameLst>
                                      </p:cBhvr>
                                      <p:tavLst>
                                        <p:tav tm="0">
                                          <p:val>
                                            <p:strVal val="0-#ppt_w/2"/>
                                          </p:val>
                                        </p:tav>
                                        <p:tav tm="100000">
                                          <p:val>
                                            <p:strVal val="#ppt_x"/>
                                          </p:val>
                                        </p:tav>
                                      </p:tavLst>
                                    </p:anim>
                                    <p:anim calcmode="lin" valueType="num">
                                      <p:cBhvr additive="base">
                                        <p:cTn id="16" dur="500" fill="hold"/>
                                        <p:tgtEl>
                                          <p:spTgt spid="59"/>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0-#ppt_w/2"/>
                                          </p:val>
                                        </p:tav>
                                        <p:tav tm="100000">
                                          <p:val>
                                            <p:strVal val="#ppt_x"/>
                                          </p:val>
                                        </p:tav>
                                      </p:tavLst>
                                    </p:anim>
                                    <p:anim calcmode="lin" valueType="num">
                                      <p:cBhvr additive="base">
                                        <p:cTn id="22" dur="500" fill="hold"/>
                                        <p:tgtEl>
                                          <p:spTgt spid="5"/>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62"/>
                                        </p:tgtEl>
                                        <p:attrNameLst>
                                          <p:attrName>style.visibility</p:attrName>
                                        </p:attrNameLst>
                                      </p:cBhvr>
                                      <p:to>
                                        <p:strVal val="visible"/>
                                      </p:to>
                                    </p:set>
                                    <p:anim calcmode="lin" valueType="num">
                                      <p:cBhvr additive="base">
                                        <p:cTn id="25" dur="500" fill="hold"/>
                                        <p:tgtEl>
                                          <p:spTgt spid="62"/>
                                        </p:tgtEl>
                                        <p:attrNameLst>
                                          <p:attrName>ppt_x</p:attrName>
                                        </p:attrNameLst>
                                      </p:cBhvr>
                                      <p:tavLst>
                                        <p:tav tm="0">
                                          <p:val>
                                            <p:strVal val="0-#ppt_w/2"/>
                                          </p:val>
                                        </p:tav>
                                        <p:tav tm="100000">
                                          <p:val>
                                            <p:strVal val="#ppt_x"/>
                                          </p:val>
                                        </p:tav>
                                      </p:tavLst>
                                    </p:anim>
                                    <p:anim calcmode="lin" valueType="num">
                                      <p:cBhvr additive="base">
                                        <p:cTn id="26" dur="500" fill="hold"/>
                                        <p:tgtEl>
                                          <p:spTgt spid="62"/>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63"/>
                                        </p:tgtEl>
                                        <p:attrNameLst>
                                          <p:attrName>style.visibility</p:attrName>
                                        </p:attrNameLst>
                                      </p:cBhvr>
                                      <p:to>
                                        <p:strVal val="visible"/>
                                      </p:to>
                                    </p:set>
                                    <p:anim calcmode="lin" valueType="num">
                                      <p:cBhvr additive="base">
                                        <p:cTn id="29" dur="500" fill="hold"/>
                                        <p:tgtEl>
                                          <p:spTgt spid="63"/>
                                        </p:tgtEl>
                                        <p:attrNameLst>
                                          <p:attrName>ppt_x</p:attrName>
                                        </p:attrNameLst>
                                      </p:cBhvr>
                                      <p:tavLst>
                                        <p:tav tm="0">
                                          <p:val>
                                            <p:strVal val="0-#ppt_w/2"/>
                                          </p:val>
                                        </p:tav>
                                        <p:tav tm="100000">
                                          <p:val>
                                            <p:strVal val="#ppt_x"/>
                                          </p:val>
                                        </p:tav>
                                      </p:tavLst>
                                    </p:anim>
                                    <p:anim calcmode="lin" valueType="num">
                                      <p:cBhvr additive="base">
                                        <p:cTn id="30" dur="500" fill="hold"/>
                                        <p:tgtEl>
                                          <p:spTgt spid="63"/>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grpId="0" nodeType="clickEffect">
                                  <p:stCondLst>
                                    <p:cond delay="2000"/>
                                  </p:stCondLst>
                                  <p:childTnLst>
                                    <p:animEffect transition="out" filter="fade">
                                      <p:cBhvr>
                                        <p:cTn id="34" dur="500"/>
                                        <p:tgtEl>
                                          <p:spTgt spid="30"/>
                                        </p:tgtEl>
                                      </p:cBhvr>
                                    </p:animEffect>
                                    <p:set>
                                      <p:cBhvr>
                                        <p:cTn id="35" dur="1" fill="hold">
                                          <p:stCondLst>
                                            <p:cond delay="499"/>
                                          </p:stCondLst>
                                        </p:cTn>
                                        <p:tgtEl>
                                          <p:spTgt spid="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p:bldP spid="62" grpId="0"/>
      <p:bldP spid="63" grpId="0"/>
      <p:bldP spid="30"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文本框 2"/>
          <p:cNvSpPr txBox="1"/>
          <p:nvPr/>
        </p:nvSpPr>
        <p:spPr>
          <a:xfrm>
            <a:off x="5790467" y="2160219"/>
            <a:ext cx="611065" cy="584775"/>
          </a:xfrm>
          <a:prstGeom prst="rect">
            <a:avLst/>
          </a:prstGeom>
          <a:noFill/>
          <a:ln>
            <a:noFill/>
          </a:ln>
          <a:effectLst>
            <a:outerShdw blurRad="190500" dist="228600" dir="2700000" algn="ctr">
              <a:srgbClr val="000000">
                <a:alpha val="30000"/>
              </a:srgbClr>
            </a:outerShdw>
          </a:effectLst>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3600">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3200" dirty="0">
                <a:solidFill>
                  <a:srgbClr val="61719D"/>
                </a:solidFill>
                <a:latin typeface="Impact" panose="020B0806030902050204" pitchFamily="34" charset="0"/>
                <a:cs typeface="+mn-ea"/>
                <a:sym typeface="+mn-lt"/>
              </a:rPr>
              <a:t>02</a:t>
            </a:r>
            <a:endParaRPr lang="zh-CN" altLang="en-US" sz="3200" dirty="0">
              <a:solidFill>
                <a:srgbClr val="61719D"/>
              </a:solidFill>
              <a:latin typeface="Impact" panose="020B0806030902050204" pitchFamily="34" charset="0"/>
              <a:cs typeface="+mn-ea"/>
              <a:sym typeface="+mn-lt"/>
            </a:endParaRPr>
          </a:p>
        </p:txBody>
      </p:sp>
      <p:sp>
        <p:nvSpPr>
          <p:cNvPr id="7" name="文本框 6"/>
          <p:cNvSpPr txBox="1"/>
          <p:nvPr/>
        </p:nvSpPr>
        <p:spPr>
          <a:xfrm>
            <a:off x="5784858" y="3209350"/>
            <a:ext cx="622285" cy="584775"/>
          </a:xfrm>
          <a:prstGeom prst="rect">
            <a:avLst/>
          </a:prstGeom>
          <a:noFill/>
          <a:ln>
            <a:noFill/>
          </a:ln>
          <a:effectLst>
            <a:outerShdw blurRad="190500" dist="228600" dir="2700000" algn="ctr">
              <a:srgbClr val="000000">
                <a:alpha val="30000"/>
              </a:srgbClr>
            </a:outerShdw>
          </a:effectLst>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3200">
                <a:solidFill>
                  <a:srgbClr val="61719D"/>
                </a:solidFill>
                <a:latin typeface="Impact" panose="020B080603090205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a:cs typeface="+mn-ea"/>
                <a:sym typeface="+mn-lt"/>
              </a:rPr>
              <a:t>03</a:t>
            </a:r>
            <a:endParaRPr lang="zh-CN" altLang="en-US" dirty="0">
              <a:cs typeface="+mn-ea"/>
              <a:sym typeface="+mn-lt"/>
            </a:endParaRPr>
          </a:p>
        </p:txBody>
      </p:sp>
      <p:sp>
        <p:nvSpPr>
          <p:cNvPr id="10" name="文本框 9"/>
          <p:cNvSpPr txBox="1"/>
          <p:nvPr/>
        </p:nvSpPr>
        <p:spPr>
          <a:xfrm>
            <a:off x="5815314" y="1111088"/>
            <a:ext cx="561372" cy="584775"/>
          </a:xfrm>
          <a:prstGeom prst="rect">
            <a:avLst/>
          </a:prstGeom>
          <a:noFill/>
          <a:ln>
            <a:noFill/>
          </a:ln>
          <a:effectLst>
            <a:outerShdw blurRad="190500" dist="228600" dir="2700000" algn="ctr">
              <a:srgbClr val="000000">
                <a:alpha val="30000"/>
              </a:srgbClr>
            </a:outerShdw>
          </a:effectLst>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3600">
                <a:solidFill>
                  <a:srgbClr val="1D345D"/>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3200" dirty="0">
                <a:solidFill>
                  <a:srgbClr val="61719D"/>
                </a:solidFill>
                <a:latin typeface="Impact" panose="020B0806030902050204" pitchFamily="34" charset="0"/>
                <a:cs typeface="+mn-ea"/>
                <a:sym typeface="+mn-lt"/>
              </a:rPr>
              <a:t>01</a:t>
            </a:r>
            <a:endParaRPr lang="zh-CN" altLang="en-US" sz="3200" dirty="0">
              <a:solidFill>
                <a:srgbClr val="61719D"/>
              </a:solidFill>
              <a:latin typeface="Impact" panose="020B0806030902050204" pitchFamily="34" charset="0"/>
              <a:cs typeface="+mn-ea"/>
              <a:sym typeface="+mn-lt"/>
            </a:endParaRPr>
          </a:p>
        </p:txBody>
      </p:sp>
      <p:sp>
        <p:nvSpPr>
          <p:cNvPr id="13" name="文本框 12"/>
          <p:cNvSpPr txBox="1"/>
          <p:nvPr/>
        </p:nvSpPr>
        <p:spPr>
          <a:xfrm>
            <a:off x="5791269" y="4258480"/>
            <a:ext cx="609462" cy="584775"/>
          </a:xfrm>
          <a:prstGeom prst="rect">
            <a:avLst/>
          </a:prstGeom>
          <a:noFill/>
          <a:ln>
            <a:noFill/>
          </a:ln>
          <a:effectLst>
            <a:outerShdw blurRad="190500" dist="228600" dir="2700000" algn="ctr">
              <a:srgbClr val="000000">
                <a:alpha val="30000"/>
              </a:srgbClr>
            </a:outerShdw>
          </a:effectLst>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3200">
                <a:solidFill>
                  <a:srgbClr val="61719D"/>
                </a:solidFill>
                <a:latin typeface="Impact" panose="020B080603090205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a:cs typeface="+mn-ea"/>
                <a:sym typeface="+mn-lt"/>
              </a:rPr>
              <a:t>04</a:t>
            </a:r>
            <a:endParaRPr lang="zh-CN" altLang="en-US" dirty="0">
              <a:cs typeface="+mn-ea"/>
              <a:sym typeface="+mn-lt"/>
            </a:endParaRPr>
          </a:p>
        </p:txBody>
      </p:sp>
      <p:sp>
        <p:nvSpPr>
          <p:cNvPr id="14" name="矩形 13"/>
          <p:cNvSpPr/>
          <p:nvPr/>
        </p:nvSpPr>
        <p:spPr>
          <a:xfrm>
            <a:off x="6689395" y="1139294"/>
            <a:ext cx="2646878" cy="584775"/>
          </a:xfrm>
          <a:prstGeom prst="rect">
            <a:avLst/>
          </a:prstGeom>
        </p:spPr>
        <p:txBody>
          <a:bodyPr wrap="square">
            <a:spAutoFit/>
          </a:bodyPr>
          <a:lstStyle/>
          <a:p>
            <a:r>
              <a:rPr lang="zh-CN" altLang="en-US" sz="3200" b="1" dirty="0">
                <a:solidFill>
                  <a:srgbClr val="61719D"/>
                </a:solidFill>
                <a:cs typeface="+mn-ea"/>
                <a:sym typeface="+mn-lt"/>
              </a:rPr>
              <a:t>项目简介</a:t>
            </a:r>
          </a:p>
        </p:txBody>
      </p:sp>
      <p:sp>
        <p:nvSpPr>
          <p:cNvPr id="15" name="文本框 14"/>
          <p:cNvSpPr txBox="1"/>
          <p:nvPr/>
        </p:nvSpPr>
        <p:spPr>
          <a:xfrm>
            <a:off x="6689395" y="2184824"/>
            <a:ext cx="1826141" cy="584775"/>
          </a:xfrm>
          <a:prstGeom prst="rect">
            <a:avLst/>
          </a:prstGeom>
          <a:noFill/>
        </p:spPr>
        <p:txBody>
          <a:bodyPr wrap="none" rtlCol="0">
            <a:spAutoFit/>
          </a:bodyPr>
          <a:lstStyle/>
          <a:p>
            <a:r>
              <a:rPr lang="zh-CN" altLang="en-US" sz="3200" b="1" dirty="0">
                <a:solidFill>
                  <a:srgbClr val="61719D"/>
                </a:solidFill>
                <a:cs typeface="+mn-ea"/>
                <a:sym typeface="+mn-lt"/>
              </a:rPr>
              <a:t>研究内容</a:t>
            </a:r>
          </a:p>
        </p:txBody>
      </p:sp>
      <p:sp>
        <p:nvSpPr>
          <p:cNvPr id="16" name="文本框 15"/>
          <p:cNvSpPr txBox="1"/>
          <p:nvPr/>
        </p:nvSpPr>
        <p:spPr>
          <a:xfrm>
            <a:off x="6689395" y="3230354"/>
            <a:ext cx="1826141" cy="584775"/>
          </a:xfrm>
          <a:prstGeom prst="rect">
            <a:avLst/>
          </a:prstGeom>
          <a:noFill/>
        </p:spPr>
        <p:txBody>
          <a:bodyPr wrap="none" rtlCol="0">
            <a:spAutoFit/>
          </a:bodyPr>
          <a:lstStyle/>
          <a:p>
            <a:r>
              <a:rPr lang="zh-CN" altLang="en-US" sz="3200" b="1" dirty="0">
                <a:solidFill>
                  <a:srgbClr val="61719D"/>
                </a:solidFill>
                <a:cs typeface="+mn-ea"/>
                <a:sym typeface="+mn-lt"/>
              </a:rPr>
              <a:t>项目创新</a:t>
            </a:r>
          </a:p>
        </p:txBody>
      </p:sp>
      <p:sp>
        <p:nvSpPr>
          <p:cNvPr id="17" name="文本框 16"/>
          <p:cNvSpPr txBox="1"/>
          <p:nvPr/>
        </p:nvSpPr>
        <p:spPr>
          <a:xfrm>
            <a:off x="6689395" y="4275883"/>
            <a:ext cx="1826141" cy="584775"/>
          </a:xfrm>
          <a:prstGeom prst="rect">
            <a:avLst/>
          </a:prstGeom>
          <a:noFill/>
        </p:spPr>
        <p:txBody>
          <a:bodyPr wrap="none" rtlCol="0">
            <a:spAutoFit/>
          </a:bodyPr>
          <a:lstStyle/>
          <a:p>
            <a:r>
              <a:rPr lang="zh-CN" altLang="en-US" sz="3200" b="1" dirty="0">
                <a:solidFill>
                  <a:srgbClr val="61719D"/>
                </a:solidFill>
                <a:cs typeface="+mn-ea"/>
                <a:sym typeface="+mn-lt"/>
              </a:rPr>
              <a:t>进展安排</a:t>
            </a:r>
          </a:p>
        </p:txBody>
      </p:sp>
      <p:sp>
        <p:nvSpPr>
          <p:cNvPr id="20" name="文本框 19"/>
          <p:cNvSpPr txBox="1"/>
          <p:nvPr/>
        </p:nvSpPr>
        <p:spPr>
          <a:xfrm>
            <a:off x="12070813" y="7218947"/>
            <a:ext cx="248786" cy="369332"/>
          </a:xfrm>
          <a:prstGeom prst="rect">
            <a:avLst/>
          </a:prstGeom>
          <a:noFill/>
        </p:spPr>
        <p:txBody>
          <a:bodyPr wrap="none" rtlCol="0">
            <a:spAutoFit/>
          </a:bodyPr>
          <a:lstStyle/>
          <a:p>
            <a:r>
              <a:rPr lang="en-US" altLang="zh-CN" dirty="0">
                <a:solidFill>
                  <a:srgbClr val="61719D"/>
                </a:solidFill>
                <a:cs typeface="+mn-ea"/>
                <a:sym typeface="+mn-lt"/>
              </a:rPr>
              <a:t>.</a:t>
            </a:r>
            <a:endParaRPr lang="zh-CN" altLang="en-US" dirty="0">
              <a:solidFill>
                <a:srgbClr val="61719D"/>
              </a:solidFill>
              <a:cs typeface="+mn-ea"/>
              <a:sym typeface="+mn-lt"/>
            </a:endParaRPr>
          </a:p>
        </p:txBody>
      </p:sp>
      <p:grpSp>
        <p:nvGrpSpPr>
          <p:cNvPr id="21" name="组合 20"/>
          <p:cNvGrpSpPr/>
          <p:nvPr/>
        </p:nvGrpSpPr>
        <p:grpSpPr>
          <a:xfrm>
            <a:off x="1736035" y="1672189"/>
            <a:ext cx="3074505" cy="2679120"/>
            <a:chOff x="1245704" y="2089440"/>
            <a:chExt cx="3074505" cy="2679120"/>
          </a:xfrm>
        </p:grpSpPr>
        <p:sp>
          <p:nvSpPr>
            <p:cNvPr id="18" name="六边形 17"/>
            <p:cNvSpPr>
              <a:spLocks noChangeAspect="1"/>
            </p:cNvSpPr>
            <p:nvPr/>
          </p:nvSpPr>
          <p:spPr>
            <a:xfrm>
              <a:off x="1245704" y="2089440"/>
              <a:ext cx="3074505" cy="2679120"/>
            </a:xfrm>
            <a:prstGeom prst="hexagon">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1719D"/>
                </a:solidFill>
                <a:cs typeface="+mn-ea"/>
                <a:sym typeface="+mn-lt"/>
              </a:endParaRPr>
            </a:p>
          </p:txBody>
        </p:sp>
        <p:sp>
          <p:nvSpPr>
            <p:cNvPr id="27" name="六边形 26"/>
            <p:cNvSpPr>
              <a:spLocks noChangeAspect="1"/>
            </p:cNvSpPr>
            <p:nvPr/>
          </p:nvSpPr>
          <p:spPr>
            <a:xfrm>
              <a:off x="1467678" y="2282868"/>
              <a:ext cx="2630557" cy="2292265"/>
            </a:xfrm>
            <a:prstGeom prst="hexagon">
              <a:avLst/>
            </a:prstGeom>
            <a:solidFill>
              <a:srgbClr val="E4E6EA"/>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1719D"/>
                </a:solidFill>
                <a:cs typeface="+mn-ea"/>
                <a:sym typeface="+mn-lt"/>
              </a:endParaRPr>
            </a:p>
          </p:txBody>
        </p:sp>
        <p:sp>
          <p:nvSpPr>
            <p:cNvPr id="19" name="文本框 18"/>
            <p:cNvSpPr txBox="1"/>
            <p:nvPr/>
          </p:nvSpPr>
          <p:spPr>
            <a:xfrm>
              <a:off x="1562109" y="3151569"/>
              <a:ext cx="2441694" cy="584775"/>
            </a:xfrm>
            <a:prstGeom prst="rect">
              <a:avLst/>
            </a:prstGeom>
            <a:noFill/>
          </p:spPr>
          <p:txBody>
            <a:bodyPr wrap="none" rtlCol="0">
              <a:spAutoFit/>
            </a:bodyPr>
            <a:lstStyle/>
            <a:p>
              <a:pPr algn="ctr"/>
              <a:r>
                <a:rPr lang="en-US" altLang="zh-CN" sz="3200" b="1" dirty="0">
                  <a:solidFill>
                    <a:srgbClr val="61719D"/>
                  </a:solidFill>
                  <a:cs typeface="+mn-ea"/>
                  <a:sym typeface="+mn-lt"/>
                </a:rPr>
                <a:t>CONTENTS</a:t>
              </a:r>
              <a:endParaRPr lang="zh-CN" altLang="en-US" sz="3200" b="1" dirty="0">
                <a:solidFill>
                  <a:srgbClr val="61719D"/>
                </a:solidFill>
                <a:cs typeface="+mn-ea"/>
                <a:sym typeface="+mn-lt"/>
              </a:endParaRPr>
            </a:p>
          </p:txBody>
        </p:sp>
      </p:grpSp>
      <p:grpSp>
        <p:nvGrpSpPr>
          <p:cNvPr id="22" name="组合 21"/>
          <p:cNvGrpSpPr/>
          <p:nvPr/>
        </p:nvGrpSpPr>
        <p:grpSpPr>
          <a:xfrm>
            <a:off x="563216" y="4544737"/>
            <a:ext cx="1596890" cy="1398106"/>
            <a:chOff x="549962" y="5148469"/>
            <a:chExt cx="1596890" cy="1398106"/>
          </a:xfrm>
        </p:grpSpPr>
        <p:sp>
          <p:nvSpPr>
            <p:cNvPr id="26" name="六边形 25"/>
            <p:cNvSpPr>
              <a:spLocks noChangeAspect="1"/>
            </p:cNvSpPr>
            <p:nvPr/>
          </p:nvSpPr>
          <p:spPr>
            <a:xfrm>
              <a:off x="549962" y="5148469"/>
              <a:ext cx="1596890" cy="1398106"/>
            </a:xfrm>
            <a:prstGeom prst="hexagon">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8900000" scaled="1"/>
              <a:tileRect/>
            </a:gra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1719D"/>
                </a:solidFill>
                <a:cs typeface="+mn-ea"/>
                <a:sym typeface="+mn-lt"/>
              </a:endParaRPr>
            </a:p>
          </p:txBody>
        </p:sp>
        <p:sp>
          <p:nvSpPr>
            <p:cNvPr id="29" name="六边形 28"/>
            <p:cNvSpPr>
              <a:spLocks noChangeAspect="1"/>
            </p:cNvSpPr>
            <p:nvPr/>
          </p:nvSpPr>
          <p:spPr>
            <a:xfrm>
              <a:off x="679171" y="5261594"/>
              <a:ext cx="1338473" cy="1171857"/>
            </a:xfrm>
            <a:prstGeom prst="hexagon">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1719D"/>
                </a:solidFill>
                <a:cs typeface="+mn-ea"/>
                <a:sym typeface="+mn-lt"/>
              </a:endParaRPr>
            </a:p>
          </p:txBody>
        </p:sp>
      </p:grpSp>
      <p:grpSp>
        <p:nvGrpSpPr>
          <p:cNvPr id="30" name="组合 29"/>
          <p:cNvGrpSpPr/>
          <p:nvPr/>
        </p:nvGrpSpPr>
        <p:grpSpPr>
          <a:xfrm>
            <a:off x="212034" y="3011749"/>
            <a:ext cx="702365" cy="614933"/>
            <a:chOff x="549962" y="5148469"/>
            <a:chExt cx="1596890" cy="1398106"/>
          </a:xfrm>
        </p:grpSpPr>
        <p:sp>
          <p:nvSpPr>
            <p:cNvPr id="31" name="六边形 30"/>
            <p:cNvSpPr>
              <a:spLocks noChangeAspect="1"/>
            </p:cNvSpPr>
            <p:nvPr/>
          </p:nvSpPr>
          <p:spPr>
            <a:xfrm>
              <a:off x="549962" y="5148469"/>
              <a:ext cx="1596890" cy="1398106"/>
            </a:xfrm>
            <a:prstGeom prst="hexagon">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8900000" scaled="1"/>
              <a:tileRect/>
            </a:gra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1719D"/>
                </a:solidFill>
                <a:cs typeface="+mn-ea"/>
                <a:sym typeface="+mn-lt"/>
              </a:endParaRPr>
            </a:p>
          </p:txBody>
        </p:sp>
        <p:sp>
          <p:nvSpPr>
            <p:cNvPr id="32" name="六边形 31"/>
            <p:cNvSpPr>
              <a:spLocks noChangeAspect="1"/>
            </p:cNvSpPr>
            <p:nvPr/>
          </p:nvSpPr>
          <p:spPr>
            <a:xfrm>
              <a:off x="679171" y="5261594"/>
              <a:ext cx="1338473" cy="1171857"/>
            </a:xfrm>
            <a:prstGeom prst="hexagon">
              <a:avLst/>
            </a:prstGeom>
            <a:solidFill>
              <a:srgbClr val="E4E6EA"/>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1719D"/>
                </a:solidFill>
                <a:cs typeface="+mn-ea"/>
                <a:sym typeface="+mn-lt"/>
              </a:endParaRPr>
            </a:p>
          </p:txBody>
        </p:sp>
      </p:grpSp>
      <p:grpSp>
        <p:nvGrpSpPr>
          <p:cNvPr id="33" name="组合 32"/>
          <p:cNvGrpSpPr/>
          <p:nvPr/>
        </p:nvGrpSpPr>
        <p:grpSpPr>
          <a:xfrm>
            <a:off x="2723322" y="5668810"/>
            <a:ext cx="443948" cy="388684"/>
            <a:chOff x="549962" y="5148469"/>
            <a:chExt cx="1596890" cy="1398106"/>
          </a:xfrm>
        </p:grpSpPr>
        <p:sp>
          <p:nvSpPr>
            <p:cNvPr id="34" name="六边形 33"/>
            <p:cNvSpPr>
              <a:spLocks noChangeAspect="1"/>
            </p:cNvSpPr>
            <p:nvPr/>
          </p:nvSpPr>
          <p:spPr>
            <a:xfrm>
              <a:off x="549962" y="5148469"/>
              <a:ext cx="1596890" cy="1398106"/>
            </a:xfrm>
            <a:prstGeom prst="hexagon">
              <a:avLst/>
            </a:prstGeom>
            <a:gradFill flip="none" rotWithShape="1">
              <a:gsLst>
                <a:gs pos="0">
                  <a:schemeClr val="tx2">
                    <a:lumMod val="60000"/>
                    <a:lumOff val="40000"/>
                    <a:tint val="66000"/>
                    <a:satMod val="160000"/>
                  </a:schemeClr>
                </a:gs>
                <a:gs pos="50000">
                  <a:schemeClr val="tx2">
                    <a:lumMod val="60000"/>
                    <a:lumOff val="40000"/>
                    <a:tint val="44500"/>
                    <a:satMod val="160000"/>
                  </a:schemeClr>
                </a:gs>
                <a:gs pos="100000">
                  <a:schemeClr val="tx2">
                    <a:lumMod val="60000"/>
                    <a:lumOff val="40000"/>
                    <a:tint val="23500"/>
                    <a:satMod val="160000"/>
                  </a:schemeClr>
                </a:gs>
              </a:gsLst>
              <a:lin ang="18900000" scaled="1"/>
              <a:tileRect/>
            </a:gra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1719D"/>
                </a:solidFill>
                <a:cs typeface="+mn-ea"/>
                <a:sym typeface="+mn-lt"/>
              </a:endParaRPr>
            </a:p>
          </p:txBody>
        </p:sp>
        <p:sp>
          <p:nvSpPr>
            <p:cNvPr id="35" name="六边形 34"/>
            <p:cNvSpPr>
              <a:spLocks noChangeAspect="1"/>
            </p:cNvSpPr>
            <p:nvPr/>
          </p:nvSpPr>
          <p:spPr>
            <a:xfrm>
              <a:off x="679171" y="5261594"/>
              <a:ext cx="1338473" cy="1171857"/>
            </a:xfrm>
            <a:prstGeom prst="hexagon">
              <a:avLst/>
            </a:prstGeom>
            <a:solidFill>
              <a:srgbClr val="BEC3C7"/>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1719D"/>
                </a:solidFill>
                <a:cs typeface="+mn-ea"/>
                <a:sym typeface="+mn-lt"/>
              </a:endParaRPr>
            </a:p>
          </p:txBody>
        </p:sp>
      </p:grpSp>
      <p:sp>
        <p:nvSpPr>
          <p:cNvPr id="23" name="文本框 22"/>
          <p:cNvSpPr txBox="1"/>
          <p:nvPr/>
        </p:nvSpPr>
        <p:spPr>
          <a:xfrm>
            <a:off x="2865038" y="2259688"/>
            <a:ext cx="800219" cy="461665"/>
          </a:xfrm>
          <a:prstGeom prst="rect">
            <a:avLst/>
          </a:prstGeom>
          <a:noFill/>
        </p:spPr>
        <p:txBody>
          <a:bodyPr wrap="none" rtlCol="0">
            <a:spAutoFit/>
          </a:bodyPr>
          <a:lstStyle/>
          <a:p>
            <a:pPr algn="ctr"/>
            <a:r>
              <a:rPr lang="zh-CN" altLang="en-US" sz="2400" b="1" dirty="0">
                <a:solidFill>
                  <a:srgbClr val="61719D"/>
                </a:solidFill>
                <a:cs typeface="+mn-ea"/>
                <a:sym typeface="+mn-lt"/>
              </a:rPr>
              <a:t>目录</a:t>
            </a:r>
          </a:p>
        </p:txBody>
      </p:sp>
      <p:sp>
        <p:nvSpPr>
          <p:cNvPr id="25" name="文本框 24">
            <a:extLst>
              <a:ext uri="{FF2B5EF4-FFF2-40B4-BE49-F238E27FC236}">
                <a16:creationId xmlns:a16="http://schemas.microsoft.com/office/drawing/2014/main" id="{2B3DBDE9-89D2-45A2-80A9-89B752BDDA54}"/>
              </a:ext>
            </a:extLst>
          </p:cNvPr>
          <p:cNvSpPr txBox="1"/>
          <p:nvPr/>
        </p:nvSpPr>
        <p:spPr>
          <a:xfrm>
            <a:off x="5782323" y="5305400"/>
            <a:ext cx="624820" cy="584775"/>
          </a:xfrm>
          <a:prstGeom prst="rect">
            <a:avLst/>
          </a:prstGeom>
          <a:noFill/>
          <a:ln>
            <a:noFill/>
          </a:ln>
          <a:effectLst>
            <a:outerShdw blurRad="190500" dist="228600" dir="2700000" algn="ctr">
              <a:srgbClr val="000000">
                <a:alpha val="30000"/>
              </a:srgbClr>
            </a:outerShdw>
          </a:effectLst>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sz="3200">
                <a:solidFill>
                  <a:srgbClr val="61719D"/>
                </a:solidFill>
                <a:latin typeface="Impact" panose="020B080603090205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a:cs typeface="+mn-ea"/>
                <a:sym typeface="+mn-lt"/>
              </a:rPr>
              <a:t>05</a:t>
            </a:r>
            <a:endParaRPr lang="zh-CN" altLang="en-US" dirty="0">
              <a:cs typeface="+mn-ea"/>
              <a:sym typeface="+mn-lt"/>
            </a:endParaRPr>
          </a:p>
        </p:txBody>
      </p:sp>
      <p:sp>
        <p:nvSpPr>
          <p:cNvPr id="28" name="文本框 27">
            <a:extLst>
              <a:ext uri="{FF2B5EF4-FFF2-40B4-BE49-F238E27FC236}">
                <a16:creationId xmlns:a16="http://schemas.microsoft.com/office/drawing/2014/main" id="{694B4D6D-3986-49DD-A564-DDB0CEAC668F}"/>
              </a:ext>
            </a:extLst>
          </p:cNvPr>
          <p:cNvSpPr txBox="1"/>
          <p:nvPr/>
        </p:nvSpPr>
        <p:spPr>
          <a:xfrm>
            <a:off x="6680449" y="5322803"/>
            <a:ext cx="1826141" cy="584775"/>
          </a:xfrm>
          <a:prstGeom prst="rect">
            <a:avLst/>
          </a:prstGeom>
          <a:noFill/>
        </p:spPr>
        <p:txBody>
          <a:bodyPr wrap="none" rtlCol="0">
            <a:spAutoFit/>
          </a:bodyPr>
          <a:lstStyle/>
          <a:p>
            <a:r>
              <a:rPr lang="zh-CN" altLang="en-US" sz="3200" b="1" dirty="0">
                <a:solidFill>
                  <a:srgbClr val="61719D"/>
                </a:solidFill>
                <a:cs typeface="+mn-ea"/>
                <a:sym typeface="+mn-lt"/>
              </a:rPr>
              <a:t>团队介绍</a:t>
            </a:r>
          </a:p>
        </p:txBody>
      </p:sp>
    </p:spTree>
    <p:extLst>
      <p:ext uri="{BB962C8B-B14F-4D97-AF65-F5344CB8AC3E}">
        <p14:creationId xmlns:p14="http://schemas.microsoft.com/office/powerpoint/2010/main" val="4118071205"/>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0-#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nodeType="with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fade">
                                      <p:cBhvr>
                                        <p:cTn id="18" dur="500"/>
                                        <p:tgtEl>
                                          <p:spTgt spid="33"/>
                                        </p:tgtEl>
                                      </p:cBhvr>
                                    </p:animEffect>
                                  </p:childTnLst>
                                </p:cTn>
                              </p:par>
                              <p:par>
                                <p:cTn id="19" presetID="2" presetClass="entr" presetSubtype="8"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cBhvr additive="base">
                                        <p:cTn id="21" dur="500" fill="hold"/>
                                        <p:tgtEl>
                                          <p:spTgt spid="23"/>
                                        </p:tgtEl>
                                        <p:attrNameLst>
                                          <p:attrName>ppt_x</p:attrName>
                                        </p:attrNameLst>
                                      </p:cBhvr>
                                      <p:tavLst>
                                        <p:tav tm="0">
                                          <p:val>
                                            <p:strVal val="0-#ppt_w/2"/>
                                          </p:val>
                                        </p:tav>
                                        <p:tav tm="100000">
                                          <p:val>
                                            <p:strVal val="#ppt_x"/>
                                          </p:val>
                                        </p:tav>
                                      </p:tavLst>
                                    </p:anim>
                                    <p:anim calcmode="lin" valueType="num">
                                      <p:cBhvr additive="base">
                                        <p:cTn id="22" dur="500" fill="hold"/>
                                        <p:tgtEl>
                                          <p:spTgt spid="23"/>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fill="hold"/>
                                        <p:tgtEl>
                                          <p:spTgt spid="14"/>
                                        </p:tgtEl>
                                        <p:attrNameLst>
                                          <p:attrName>ppt_x</p:attrName>
                                        </p:attrNameLst>
                                      </p:cBhvr>
                                      <p:tavLst>
                                        <p:tav tm="0">
                                          <p:val>
                                            <p:strVal val="1+#ppt_w/2"/>
                                          </p:val>
                                        </p:tav>
                                        <p:tav tm="100000">
                                          <p:val>
                                            <p:strVal val="#ppt_x"/>
                                          </p:val>
                                        </p:tav>
                                      </p:tavLst>
                                    </p:anim>
                                    <p:anim calcmode="lin" valueType="num">
                                      <p:cBhvr additive="base">
                                        <p:cTn id="26" dur="500" fill="hold"/>
                                        <p:tgtEl>
                                          <p:spTgt spid="14"/>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500" fill="hold"/>
                                        <p:tgtEl>
                                          <p:spTgt spid="15"/>
                                        </p:tgtEl>
                                        <p:attrNameLst>
                                          <p:attrName>ppt_x</p:attrName>
                                        </p:attrNameLst>
                                      </p:cBhvr>
                                      <p:tavLst>
                                        <p:tav tm="0">
                                          <p:val>
                                            <p:strVal val="1+#ppt_w/2"/>
                                          </p:val>
                                        </p:tav>
                                        <p:tav tm="100000">
                                          <p:val>
                                            <p:strVal val="#ppt_x"/>
                                          </p:val>
                                        </p:tav>
                                      </p:tavLst>
                                    </p:anim>
                                    <p:anim calcmode="lin" valueType="num">
                                      <p:cBhvr additive="base">
                                        <p:cTn id="30" dur="500" fill="hold"/>
                                        <p:tgtEl>
                                          <p:spTgt spid="15"/>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anim calcmode="lin" valueType="num">
                                      <p:cBhvr additive="base">
                                        <p:cTn id="33" dur="500" fill="hold"/>
                                        <p:tgtEl>
                                          <p:spTgt spid="16"/>
                                        </p:tgtEl>
                                        <p:attrNameLst>
                                          <p:attrName>ppt_x</p:attrName>
                                        </p:attrNameLst>
                                      </p:cBhvr>
                                      <p:tavLst>
                                        <p:tav tm="0">
                                          <p:val>
                                            <p:strVal val="1+#ppt_w/2"/>
                                          </p:val>
                                        </p:tav>
                                        <p:tav tm="100000">
                                          <p:val>
                                            <p:strVal val="#ppt_x"/>
                                          </p:val>
                                        </p:tav>
                                      </p:tavLst>
                                    </p:anim>
                                    <p:anim calcmode="lin" valueType="num">
                                      <p:cBhvr additive="base">
                                        <p:cTn id="34" dur="500" fill="hold"/>
                                        <p:tgtEl>
                                          <p:spTgt spid="16"/>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additive="base">
                                        <p:cTn id="37" dur="500" fill="hold"/>
                                        <p:tgtEl>
                                          <p:spTgt spid="17"/>
                                        </p:tgtEl>
                                        <p:attrNameLst>
                                          <p:attrName>ppt_x</p:attrName>
                                        </p:attrNameLst>
                                      </p:cBhvr>
                                      <p:tavLst>
                                        <p:tav tm="0">
                                          <p:val>
                                            <p:strVal val="1+#ppt_w/2"/>
                                          </p:val>
                                        </p:tav>
                                        <p:tav tm="100000">
                                          <p:val>
                                            <p:strVal val="#ppt_x"/>
                                          </p:val>
                                        </p:tav>
                                      </p:tavLst>
                                    </p:anim>
                                    <p:anim calcmode="lin" valueType="num">
                                      <p:cBhvr additive="base">
                                        <p:cTn id="38" dur="500" fill="hold"/>
                                        <p:tgtEl>
                                          <p:spTgt spid="17"/>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 calcmode="lin" valueType="num">
                                      <p:cBhvr additive="base">
                                        <p:cTn id="41" dur="500" fill="hold"/>
                                        <p:tgtEl>
                                          <p:spTgt spid="28"/>
                                        </p:tgtEl>
                                        <p:attrNameLst>
                                          <p:attrName>ppt_x</p:attrName>
                                        </p:attrNameLst>
                                      </p:cBhvr>
                                      <p:tavLst>
                                        <p:tav tm="0">
                                          <p:val>
                                            <p:strVal val="1+#ppt_w/2"/>
                                          </p:val>
                                        </p:tav>
                                        <p:tav tm="100000">
                                          <p:val>
                                            <p:strVal val="#ppt_x"/>
                                          </p:val>
                                        </p:tav>
                                      </p:tavLst>
                                    </p:anim>
                                    <p:anim calcmode="lin" valueType="num">
                                      <p:cBhvr additive="base">
                                        <p:cTn id="42"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0" nodeType="clickEffect">
                                  <p:stCondLst>
                                    <p:cond delay="2000"/>
                                  </p:stCondLst>
                                  <p:childTnLst>
                                    <p:animEffect transition="out" filter="fade">
                                      <p:cBhvr>
                                        <p:cTn id="46" dur="500"/>
                                        <p:tgtEl>
                                          <p:spTgt spid="20"/>
                                        </p:tgtEl>
                                      </p:cBhvr>
                                    </p:animEffect>
                                    <p:set>
                                      <p:cBhvr>
                                        <p:cTn id="47" dur="1" fill="hold">
                                          <p:stCondLst>
                                            <p:cond delay="49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20" grpId="0"/>
      <p:bldP spid="23" grpId="0"/>
      <p:bldP spid="2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2071454" y="2007645"/>
            <a:ext cx="3432701" cy="1421355"/>
          </a:xfrm>
        </p:spPr>
        <p:txBody>
          <a:bodyPr>
            <a:noAutofit/>
          </a:bodyPr>
          <a:lstStyle/>
          <a:p>
            <a:pPr algn="ctr">
              <a:lnSpc>
                <a:spcPct val="100000"/>
              </a:lnSpc>
            </a:pPr>
            <a:r>
              <a:rPr lang="zh-CN" altLang="en-US" sz="6000" dirty="0">
                <a:latin typeface="+mn-lt"/>
                <a:ea typeface="+mn-ea"/>
                <a:cs typeface="+mn-ea"/>
                <a:sym typeface="+mn-lt"/>
              </a:rPr>
              <a:t>谢谢大家</a:t>
            </a:r>
          </a:p>
        </p:txBody>
      </p:sp>
      <p:pic>
        <p:nvPicPr>
          <p:cNvPr id="8" name="03 Super Junior-for you">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5791200" y="7070558"/>
            <a:ext cx="609600" cy="609600"/>
          </a:xfrm>
          <a:prstGeom prst="rect">
            <a:avLst/>
          </a:prstGeom>
        </p:spPr>
      </p:pic>
    </p:spTree>
    <p:extLst>
      <p:ext uri="{BB962C8B-B14F-4D97-AF65-F5344CB8AC3E}">
        <p14:creationId xmlns:p14="http://schemas.microsoft.com/office/powerpoint/2010/main" val="3305927530"/>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42" presetClass="entr" presetSubtype="0" fill="hold" grpId="0" nodeType="after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1000"/>
                                        <p:tgtEl>
                                          <p:spTgt spid="4"/>
                                        </p:tgtEl>
                                      </p:cBhvr>
                                    </p:animEffect>
                                    <p:anim calcmode="lin" valueType="num">
                                      <p:cBhvr>
                                        <p:cTn id="11" dur="1000" fill="hold"/>
                                        <p:tgtEl>
                                          <p:spTgt spid="4"/>
                                        </p:tgtEl>
                                        <p:attrNameLst>
                                          <p:attrName>ppt_x</p:attrName>
                                        </p:attrNameLst>
                                      </p:cBhvr>
                                      <p:tavLst>
                                        <p:tav tm="0">
                                          <p:val>
                                            <p:strVal val="#ppt_x"/>
                                          </p:val>
                                        </p:tav>
                                        <p:tav tm="100000">
                                          <p:val>
                                            <p:strVal val="#ppt_x"/>
                                          </p:val>
                                        </p:tav>
                                      </p:tavLst>
                                    </p:anim>
                                    <p:anim calcmode="lin" valueType="num">
                                      <p:cBhvr>
                                        <p:cTn id="12"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53">
                <p:cTn id="13" repeatCount="2000" fill="hold" display="0">
                  <p:stCondLst>
                    <p:cond delay="indefinite"/>
                  </p:stCondLst>
                  <p:endCondLst>
                    <p:cond evt="onStopAudio" delay="0">
                      <p:tgtEl>
                        <p:sldTgt/>
                      </p:tgtEl>
                    </p:cond>
                  </p:endCondLst>
                </p:cTn>
                <p:tgtEl>
                  <p:spTgt spid="8"/>
                </p:tgtEl>
              </p:cMediaNode>
            </p:audio>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1421134" y="2959061"/>
            <a:ext cx="5419185" cy="895350"/>
          </a:xfrm>
        </p:spPr>
        <p:txBody>
          <a:bodyPr>
            <a:normAutofit/>
          </a:bodyPr>
          <a:lstStyle/>
          <a:p>
            <a:r>
              <a:rPr lang="zh-CN" altLang="en-US" sz="4400" dirty="0">
                <a:solidFill>
                  <a:srgbClr val="61719D"/>
                </a:solidFill>
                <a:latin typeface="+mn-lt"/>
                <a:ea typeface="+mn-ea"/>
                <a:cs typeface="+mn-ea"/>
                <a:sym typeface="+mn-lt"/>
              </a:rPr>
              <a:t>项目简介</a:t>
            </a:r>
          </a:p>
        </p:txBody>
      </p:sp>
      <p:sp>
        <p:nvSpPr>
          <p:cNvPr id="9" name="文本框 8">
            <a:extLst>
              <a:ext uri="{FF2B5EF4-FFF2-40B4-BE49-F238E27FC236}">
                <a16:creationId xmlns:a16="http://schemas.microsoft.com/office/drawing/2014/main" id="{04F69230-F3A6-4586-9371-A858F4763E9F}"/>
              </a:ext>
            </a:extLst>
          </p:cNvPr>
          <p:cNvSpPr txBox="1"/>
          <p:nvPr/>
        </p:nvSpPr>
        <p:spPr>
          <a:xfrm>
            <a:off x="1499040" y="2091831"/>
            <a:ext cx="1023516" cy="889909"/>
          </a:xfrm>
          <a:prstGeom prst="rect">
            <a:avLst/>
          </a:prstGeom>
          <a:noFill/>
          <a:ln w="117475">
            <a:noFill/>
          </a:ln>
          <a:effectLst>
            <a:outerShdw blurRad="190500" dist="228600" dir="2700000" algn="ctr" rotWithShape="0">
              <a:srgbClr val="000000">
                <a:alpha val="30000"/>
              </a:srgbClr>
            </a:outerShdw>
          </a:effectLst>
        </p:spPr>
        <p:txBody>
          <a:bodyPr wrap="none" rtlCol="0">
            <a:prstTxWarp prst="textPlain">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100" normalizeH="0" baseline="0" noProof="0" dirty="0">
                <a:ln>
                  <a:noFill/>
                </a:ln>
                <a:solidFill>
                  <a:srgbClr val="61719D"/>
                </a:solidFill>
                <a:effectLst/>
                <a:uLnTx/>
                <a:uFillTx/>
                <a:latin typeface="Impact" panose="020B0806030902050204" pitchFamily="34" charset="0"/>
                <a:cs typeface="+mn-ea"/>
                <a:sym typeface="+mn-lt"/>
              </a:rPr>
              <a:t>/01</a:t>
            </a:r>
            <a:endParaRPr kumimoji="0" lang="zh-CN" altLang="en-US" sz="1800" b="0" i="0" u="none" strike="noStrike" kern="1200" cap="none" spc="100" normalizeH="0" baseline="0" noProof="0" dirty="0">
              <a:ln>
                <a:noFill/>
              </a:ln>
              <a:solidFill>
                <a:srgbClr val="61719D"/>
              </a:solidFill>
              <a:effectLst/>
              <a:uLnTx/>
              <a:uFillTx/>
              <a:latin typeface="Impact" panose="020B0806030902050204" pitchFamily="34" charset="0"/>
              <a:cs typeface="+mn-ea"/>
              <a:sym typeface="+mn-lt"/>
            </a:endParaRPr>
          </a:p>
        </p:txBody>
      </p:sp>
    </p:spTree>
    <p:extLst>
      <p:ext uri="{BB962C8B-B14F-4D97-AF65-F5344CB8AC3E}">
        <p14:creationId xmlns:p14="http://schemas.microsoft.com/office/powerpoint/2010/main" val="671389364"/>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圆角矩形 10"/>
          <p:cNvSpPr/>
          <p:nvPr/>
        </p:nvSpPr>
        <p:spPr>
          <a:xfrm>
            <a:off x="4817164" y="1457737"/>
            <a:ext cx="2544418" cy="4625007"/>
          </a:xfrm>
          <a:prstGeom prst="roundRect">
            <a:avLst>
              <a:gd name="adj" fmla="val 6667"/>
            </a:avLst>
          </a:prstGeom>
          <a:solidFill>
            <a:srgbClr val="E4E6EA"/>
          </a:solidFill>
          <a:ln w="38100">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圆角矩形 11"/>
          <p:cNvSpPr/>
          <p:nvPr/>
        </p:nvSpPr>
        <p:spPr>
          <a:xfrm>
            <a:off x="7712764" y="1457737"/>
            <a:ext cx="2544418" cy="4625007"/>
          </a:xfrm>
          <a:prstGeom prst="roundRect">
            <a:avLst>
              <a:gd name="adj" fmla="val 6667"/>
            </a:avLst>
          </a:prstGeom>
          <a:solidFill>
            <a:srgbClr val="E4E6EA"/>
          </a:solidFill>
          <a:ln w="38100">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圆角矩形 9"/>
          <p:cNvSpPr/>
          <p:nvPr/>
        </p:nvSpPr>
        <p:spPr>
          <a:xfrm>
            <a:off x="1921565" y="1457737"/>
            <a:ext cx="2544418" cy="4625007"/>
          </a:xfrm>
          <a:prstGeom prst="roundRect">
            <a:avLst>
              <a:gd name="adj" fmla="val 6667"/>
            </a:avLst>
          </a:prstGeom>
          <a:solidFill>
            <a:srgbClr val="E4E6EA"/>
          </a:solidFill>
          <a:ln w="38100">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圆角矩形 3"/>
          <p:cNvSpPr/>
          <p:nvPr/>
        </p:nvSpPr>
        <p:spPr>
          <a:xfrm>
            <a:off x="2316644" y="1957811"/>
            <a:ext cx="1838741" cy="1172815"/>
          </a:xfrm>
          <a:prstGeom prst="roundRect">
            <a:avLst/>
          </a:pr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cs typeface="+mn-ea"/>
                <a:sym typeface="+mn-lt"/>
              </a:rPr>
              <a:t>追踪</a:t>
            </a:r>
          </a:p>
        </p:txBody>
      </p:sp>
      <p:sp>
        <p:nvSpPr>
          <p:cNvPr id="5" name="圆角矩形 4"/>
          <p:cNvSpPr/>
          <p:nvPr/>
        </p:nvSpPr>
        <p:spPr>
          <a:xfrm>
            <a:off x="5126106" y="1957811"/>
            <a:ext cx="1838741" cy="1172815"/>
          </a:xfrm>
          <a:prstGeom prst="roundRect">
            <a:avLst/>
          </a:pr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cs typeface="+mn-ea"/>
                <a:sym typeface="+mn-lt"/>
              </a:rPr>
              <a:t>局部地图构建</a:t>
            </a:r>
          </a:p>
        </p:txBody>
      </p:sp>
      <p:sp>
        <p:nvSpPr>
          <p:cNvPr id="6" name="圆角矩形 5"/>
          <p:cNvSpPr/>
          <p:nvPr/>
        </p:nvSpPr>
        <p:spPr>
          <a:xfrm>
            <a:off x="8070574" y="1957811"/>
            <a:ext cx="1838741" cy="1172815"/>
          </a:xfrm>
          <a:prstGeom prst="roundRect">
            <a:avLst/>
          </a:prstGeom>
          <a:solidFill>
            <a:schemeClr val="tx2">
              <a:lumMod val="60000"/>
              <a:lumOff val="40000"/>
            </a:schemeClr>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cs typeface="+mn-ea"/>
                <a:sym typeface="+mn-lt"/>
              </a:rPr>
              <a:t>闭环检测</a:t>
            </a:r>
          </a:p>
        </p:txBody>
      </p:sp>
      <p:sp>
        <p:nvSpPr>
          <p:cNvPr id="13" name="矩形 12"/>
          <p:cNvSpPr/>
          <p:nvPr/>
        </p:nvSpPr>
        <p:spPr>
          <a:xfrm>
            <a:off x="2118690" y="3514152"/>
            <a:ext cx="2234648" cy="1908215"/>
          </a:xfrm>
          <a:prstGeom prst="rect">
            <a:avLst/>
          </a:prstGeom>
        </p:spPr>
        <p:txBody>
          <a:bodyPr wrap="square">
            <a:spAutoFit/>
          </a:bodyPr>
          <a:lstStyle/>
          <a:p>
            <a:pPr>
              <a:spcAft>
                <a:spcPts val="600"/>
              </a:spcAft>
            </a:pPr>
            <a:r>
              <a:rPr lang="en-US" altLang="zh-CN" sz="1400" dirty="0">
                <a:cs typeface="+mn-ea"/>
                <a:sym typeface="+mn-lt"/>
              </a:rPr>
              <a:t>1. </a:t>
            </a:r>
            <a:r>
              <a:rPr lang="zh-CN" altLang="en-US" sz="1400" dirty="0">
                <a:cs typeface="+mn-ea"/>
                <a:sym typeface="+mn-lt"/>
              </a:rPr>
              <a:t>特征点提取</a:t>
            </a:r>
            <a:endParaRPr lang="en-US" altLang="zh-CN" sz="1400" dirty="0">
              <a:cs typeface="+mn-ea"/>
              <a:sym typeface="+mn-lt"/>
            </a:endParaRPr>
          </a:p>
          <a:p>
            <a:pPr>
              <a:spcAft>
                <a:spcPts val="600"/>
              </a:spcAft>
            </a:pPr>
            <a:r>
              <a:rPr lang="en-US" altLang="zh-CN" sz="1400" dirty="0">
                <a:cs typeface="+mn-ea"/>
                <a:sym typeface="+mn-lt"/>
              </a:rPr>
              <a:t>2. </a:t>
            </a:r>
            <a:r>
              <a:rPr lang="zh-CN" altLang="en-US" sz="1400" dirty="0">
                <a:cs typeface="+mn-ea"/>
                <a:sym typeface="+mn-lt"/>
              </a:rPr>
              <a:t>对前一图像帧作初始位姿估计</a:t>
            </a:r>
            <a:endParaRPr lang="en-US" altLang="zh-CN" sz="1400" dirty="0">
              <a:cs typeface="+mn-ea"/>
              <a:sym typeface="+mn-lt"/>
            </a:endParaRPr>
          </a:p>
          <a:p>
            <a:pPr>
              <a:spcAft>
                <a:spcPts val="600"/>
              </a:spcAft>
            </a:pPr>
            <a:r>
              <a:rPr lang="en-US" altLang="zh-CN" sz="1400" dirty="0">
                <a:cs typeface="+mn-ea"/>
                <a:sym typeface="+mn-lt"/>
              </a:rPr>
              <a:t>3. </a:t>
            </a:r>
            <a:r>
              <a:rPr lang="zh-CN" altLang="en-US" sz="1400" dirty="0">
                <a:cs typeface="+mn-ea"/>
                <a:sym typeface="+mn-lt"/>
              </a:rPr>
              <a:t>初始化位姿估计与全局重定位</a:t>
            </a:r>
            <a:endParaRPr lang="en-US" altLang="zh-CN" sz="1400" dirty="0">
              <a:cs typeface="+mn-ea"/>
              <a:sym typeface="+mn-lt"/>
            </a:endParaRPr>
          </a:p>
          <a:p>
            <a:pPr>
              <a:spcAft>
                <a:spcPts val="600"/>
              </a:spcAft>
            </a:pPr>
            <a:r>
              <a:rPr lang="en-US" altLang="zh-CN" sz="1400" dirty="0">
                <a:cs typeface="+mn-ea"/>
                <a:sym typeface="+mn-lt"/>
              </a:rPr>
              <a:t>4. </a:t>
            </a:r>
            <a:r>
              <a:rPr lang="zh-CN" altLang="en-US" sz="1400" dirty="0">
                <a:cs typeface="+mn-ea"/>
                <a:sym typeface="+mn-lt"/>
              </a:rPr>
              <a:t>局部地图追踪 </a:t>
            </a:r>
            <a:endParaRPr lang="en-US" altLang="zh-CN" sz="1400" dirty="0">
              <a:cs typeface="+mn-ea"/>
              <a:sym typeface="+mn-lt"/>
            </a:endParaRPr>
          </a:p>
          <a:p>
            <a:pPr>
              <a:spcAft>
                <a:spcPts val="600"/>
              </a:spcAft>
            </a:pPr>
            <a:r>
              <a:rPr lang="en-US" altLang="zh-CN" sz="1400" dirty="0">
                <a:cs typeface="+mn-ea"/>
                <a:sym typeface="+mn-lt"/>
              </a:rPr>
              <a:t>5. </a:t>
            </a:r>
            <a:r>
              <a:rPr lang="zh-CN" altLang="en-US" sz="1400" dirty="0">
                <a:cs typeface="+mn-ea"/>
                <a:sym typeface="+mn-lt"/>
              </a:rPr>
              <a:t>选取新关键帧</a:t>
            </a:r>
          </a:p>
        </p:txBody>
      </p:sp>
      <p:sp>
        <p:nvSpPr>
          <p:cNvPr id="15" name="矩形 14"/>
          <p:cNvSpPr/>
          <p:nvPr/>
        </p:nvSpPr>
        <p:spPr>
          <a:xfrm>
            <a:off x="4928153" y="3517035"/>
            <a:ext cx="2234648" cy="1184940"/>
          </a:xfrm>
          <a:prstGeom prst="rect">
            <a:avLst/>
          </a:prstGeom>
        </p:spPr>
        <p:txBody>
          <a:bodyPr wrap="square">
            <a:spAutoFit/>
          </a:bodyPr>
          <a:lstStyle/>
          <a:p>
            <a:pPr>
              <a:spcAft>
                <a:spcPts val="600"/>
              </a:spcAft>
            </a:pPr>
            <a:r>
              <a:rPr lang="en-US" altLang="zh-CN" sz="1400" dirty="0">
                <a:cs typeface="+mn-ea"/>
                <a:sym typeface="+mn-lt"/>
              </a:rPr>
              <a:t>1. </a:t>
            </a:r>
            <a:r>
              <a:rPr lang="zh-CN" altLang="en-US" sz="1400" dirty="0">
                <a:cs typeface="+mn-ea"/>
                <a:sym typeface="+mn-lt"/>
              </a:rPr>
              <a:t>关键帧插入  </a:t>
            </a:r>
            <a:endParaRPr lang="en-US" altLang="zh-CN" sz="1400" dirty="0">
              <a:cs typeface="+mn-ea"/>
              <a:sym typeface="+mn-lt"/>
            </a:endParaRPr>
          </a:p>
          <a:p>
            <a:pPr>
              <a:spcAft>
                <a:spcPts val="600"/>
              </a:spcAft>
            </a:pPr>
            <a:r>
              <a:rPr lang="en-US" altLang="zh-CN" sz="1400" dirty="0">
                <a:cs typeface="+mn-ea"/>
                <a:sym typeface="+mn-lt"/>
              </a:rPr>
              <a:t>2. </a:t>
            </a:r>
            <a:r>
              <a:rPr lang="zh-CN" altLang="en-US" sz="1400" dirty="0">
                <a:cs typeface="+mn-ea"/>
                <a:sym typeface="+mn-lt"/>
              </a:rPr>
              <a:t>地图云点筛选  </a:t>
            </a:r>
            <a:endParaRPr lang="en-US" altLang="zh-CN" sz="1400" dirty="0">
              <a:cs typeface="+mn-ea"/>
              <a:sym typeface="+mn-lt"/>
            </a:endParaRPr>
          </a:p>
          <a:p>
            <a:pPr>
              <a:spcAft>
                <a:spcPts val="600"/>
              </a:spcAft>
            </a:pPr>
            <a:r>
              <a:rPr lang="en-US" altLang="zh-CN" sz="1400" dirty="0">
                <a:cs typeface="+mn-ea"/>
                <a:sym typeface="+mn-lt"/>
              </a:rPr>
              <a:t>3. </a:t>
            </a:r>
            <a:r>
              <a:rPr lang="zh-CN" altLang="en-US" sz="1400" dirty="0">
                <a:cs typeface="+mn-ea"/>
                <a:sym typeface="+mn-lt"/>
              </a:rPr>
              <a:t>新地图云点创建</a:t>
            </a:r>
            <a:endParaRPr lang="en-US" altLang="zh-CN" sz="1400" dirty="0">
              <a:cs typeface="+mn-ea"/>
              <a:sym typeface="+mn-lt"/>
            </a:endParaRPr>
          </a:p>
          <a:p>
            <a:pPr>
              <a:spcAft>
                <a:spcPts val="600"/>
              </a:spcAft>
            </a:pPr>
            <a:r>
              <a:rPr lang="en-US" altLang="zh-CN" sz="1400" dirty="0">
                <a:cs typeface="+mn-ea"/>
                <a:sym typeface="+mn-lt"/>
              </a:rPr>
              <a:t>4. </a:t>
            </a:r>
            <a:r>
              <a:rPr lang="zh-CN" altLang="en-US" sz="1400" dirty="0">
                <a:cs typeface="+mn-ea"/>
                <a:sym typeface="+mn-lt"/>
              </a:rPr>
              <a:t>局部捆集调整</a:t>
            </a:r>
          </a:p>
        </p:txBody>
      </p:sp>
      <p:sp>
        <p:nvSpPr>
          <p:cNvPr id="17" name="矩形 16"/>
          <p:cNvSpPr/>
          <p:nvPr/>
        </p:nvSpPr>
        <p:spPr>
          <a:xfrm>
            <a:off x="7896640" y="3514152"/>
            <a:ext cx="2234648" cy="1184940"/>
          </a:xfrm>
          <a:prstGeom prst="rect">
            <a:avLst/>
          </a:prstGeom>
        </p:spPr>
        <p:txBody>
          <a:bodyPr wrap="square">
            <a:spAutoFit/>
          </a:bodyPr>
          <a:lstStyle/>
          <a:p>
            <a:pPr>
              <a:spcAft>
                <a:spcPts val="600"/>
              </a:spcAft>
            </a:pPr>
            <a:r>
              <a:rPr lang="en-US" altLang="zh-CN" sz="1400" dirty="0">
                <a:cs typeface="+mn-ea"/>
                <a:sym typeface="+mn-lt"/>
              </a:rPr>
              <a:t>1. </a:t>
            </a:r>
            <a:r>
              <a:rPr lang="zh-CN" altLang="en-US" sz="1400" dirty="0">
                <a:cs typeface="+mn-ea"/>
                <a:sym typeface="+mn-lt"/>
              </a:rPr>
              <a:t>候选回环检测</a:t>
            </a:r>
            <a:endParaRPr lang="en-US" altLang="zh-CN" sz="1400" dirty="0">
              <a:cs typeface="+mn-ea"/>
              <a:sym typeface="+mn-lt"/>
            </a:endParaRPr>
          </a:p>
          <a:p>
            <a:pPr>
              <a:spcAft>
                <a:spcPts val="600"/>
              </a:spcAft>
            </a:pPr>
            <a:r>
              <a:rPr lang="en-US" altLang="zh-CN" sz="1400" dirty="0">
                <a:cs typeface="+mn-ea"/>
                <a:sym typeface="+mn-lt"/>
              </a:rPr>
              <a:t>2. </a:t>
            </a:r>
            <a:r>
              <a:rPr lang="zh-CN" altLang="en-US" sz="1400" dirty="0">
                <a:cs typeface="+mn-ea"/>
                <a:sym typeface="+mn-lt"/>
              </a:rPr>
              <a:t>计算相似变换</a:t>
            </a:r>
            <a:endParaRPr lang="en-US" altLang="zh-CN" sz="1400" dirty="0">
              <a:cs typeface="+mn-ea"/>
              <a:sym typeface="+mn-lt"/>
            </a:endParaRPr>
          </a:p>
          <a:p>
            <a:pPr>
              <a:spcAft>
                <a:spcPts val="600"/>
              </a:spcAft>
            </a:pPr>
            <a:r>
              <a:rPr lang="en-US" altLang="zh-CN" sz="1400" dirty="0">
                <a:cs typeface="+mn-ea"/>
                <a:sym typeface="+mn-lt"/>
              </a:rPr>
              <a:t>3. </a:t>
            </a:r>
            <a:r>
              <a:rPr lang="zh-CN" altLang="en-US" sz="1400" dirty="0">
                <a:cs typeface="+mn-ea"/>
                <a:sym typeface="+mn-lt"/>
              </a:rPr>
              <a:t>回环融合</a:t>
            </a:r>
            <a:endParaRPr lang="en-US" altLang="zh-CN" sz="1400" dirty="0">
              <a:cs typeface="+mn-ea"/>
              <a:sym typeface="+mn-lt"/>
            </a:endParaRPr>
          </a:p>
          <a:p>
            <a:pPr>
              <a:spcAft>
                <a:spcPts val="600"/>
              </a:spcAft>
            </a:pPr>
            <a:r>
              <a:rPr lang="en-US" altLang="zh-CN" sz="1400" dirty="0">
                <a:cs typeface="+mn-ea"/>
                <a:sym typeface="+mn-lt"/>
              </a:rPr>
              <a:t>4. </a:t>
            </a:r>
            <a:r>
              <a:rPr lang="zh-CN" altLang="en-US" sz="1400" dirty="0">
                <a:cs typeface="+mn-ea"/>
                <a:sym typeface="+mn-lt"/>
              </a:rPr>
              <a:t>本征图像优化</a:t>
            </a:r>
          </a:p>
        </p:txBody>
      </p:sp>
      <p:sp>
        <p:nvSpPr>
          <p:cNvPr id="25" name="文本框 24"/>
          <p:cNvSpPr txBox="1"/>
          <p:nvPr/>
        </p:nvSpPr>
        <p:spPr>
          <a:xfrm>
            <a:off x="12070813" y="7218947"/>
            <a:ext cx="248786" cy="369332"/>
          </a:xfrm>
          <a:prstGeom prst="rect">
            <a:avLst/>
          </a:prstGeom>
          <a:noFill/>
        </p:spPr>
        <p:txBody>
          <a:bodyPr wrap="none" rtlCol="0">
            <a:spAutoFit/>
          </a:bodyPr>
          <a:lstStyle/>
          <a:p>
            <a:r>
              <a:rPr lang="en-US" altLang="zh-CN" dirty="0">
                <a:cs typeface="+mn-ea"/>
                <a:sym typeface="+mn-lt"/>
              </a:rPr>
              <a:t>.</a:t>
            </a:r>
            <a:endParaRPr lang="zh-CN" altLang="en-US" dirty="0">
              <a:cs typeface="+mn-ea"/>
              <a:sym typeface="+mn-lt"/>
            </a:endParaRPr>
          </a:p>
        </p:txBody>
      </p:sp>
      <p:sp>
        <p:nvSpPr>
          <p:cNvPr id="23" name="矩形 22"/>
          <p:cNvSpPr/>
          <p:nvPr/>
        </p:nvSpPr>
        <p:spPr>
          <a:xfrm>
            <a:off x="909776" y="381864"/>
            <a:ext cx="2279791" cy="523220"/>
          </a:xfrm>
          <a:prstGeom prst="rect">
            <a:avLst/>
          </a:prstGeom>
          <a:effectLst>
            <a:outerShdw blurRad="190500" dist="228600" dir="2700000" algn="ctr" rotWithShape="0">
              <a:srgbClr val="000000">
                <a:alpha val="30000"/>
              </a:srgbClr>
            </a:outerShdw>
          </a:effectLst>
        </p:spPr>
        <p:txBody>
          <a:bodyPr wrap="none">
            <a:spAutoFit/>
          </a:bodyPr>
          <a:lstStyle/>
          <a:p>
            <a:r>
              <a:rPr lang="en-US" altLang="zh-CN" sz="2800" b="1" dirty="0">
                <a:solidFill>
                  <a:srgbClr val="61719D"/>
                </a:solidFill>
                <a:cs typeface="+mn-ea"/>
                <a:sym typeface="+mn-lt"/>
              </a:rPr>
              <a:t>SLAM</a:t>
            </a:r>
            <a:r>
              <a:rPr lang="zh-CN" altLang="en-US" sz="2800" b="1" dirty="0">
                <a:solidFill>
                  <a:srgbClr val="61719D"/>
                </a:solidFill>
                <a:cs typeface="+mn-ea"/>
                <a:sym typeface="+mn-lt"/>
              </a:rPr>
              <a:t>三线程</a:t>
            </a:r>
          </a:p>
        </p:txBody>
      </p:sp>
    </p:spTree>
    <p:extLst>
      <p:ext uri="{BB962C8B-B14F-4D97-AF65-F5344CB8AC3E}">
        <p14:creationId xmlns:p14="http://schemas.microsoft.com/office/powerpoint/2010/main" val="3264009989"/>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ppt_x"/>
                                          </p:val>
                                        </p:tav>
                                        <p:tav tm="100000">
                                          <p:val>
                                            <p:strVal val="#ppt_x"/>
                                          </p:val>
                                        </p:tav>
                                      </p:tavLst>
                                    </p:anim>
                                    <p:anim calcmode="lin" valueType="num">
                                      <p:cBhvr additive="base">
                                        <p:cTn id="22" dur="500" fill="hold"/>
                                        <p:tgtEl>
                                          <p:spTgt spid="11"/>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500" fill="hold"/>
                                        <p:tgtEl>
                                          <p:spTgt spid="15"/>
                                        </p:tgtEl>
                                        <p:attrNameLst>
                                          <p:attrName>ppt_x</p:attrName>
                                        </p:attrNameLst>
                                      </p:cBhvr>
                                      <p:tavLst>
                                        <p:tav tm="0">
                                          <p:val>
                                            <p:strVal val="#ppt_x"/>
                                          </p:val>
                                        </p:tav>
                                        <p:tav tm="100000">
                                          <p:val>
                                            <p:strVal val="#ppt_x"/>
                                          </p:val>
                                        </p:tav>
                                      </p:tavLst>
                                    </p:anim>
                                    <p:anim calcmode="lin" valueType="num">
                                      <p:cBhvr additive="base">
                                        <p:cTn id="3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fill="hold"/>
                                        <p:tgtEl>
                                          <p:spTgt spid="12"/>
                                        </p:tgtEl>
                                        <p:attrNameLst>
                                          <p:attrName>ppt_x</p:attrName>
                                        </p:attrNameLst>
                                      </p:cBhvr>
                                      <p:tavLst>
                                        <p:tav tm="0">
                                          <p:val>
                                            <p:strVal val="#ppt_x"/>
                                          </p:val>
                                        </p:tav>
                                        <p:tav tm="100000">
                                          <p:val>
                                            <p:strVal val="#ppt_x"/>
                                          </p:val>
                                        </p:tav>
                                      </p:tavLst>
                                    </p:anim>
                                    <p:anim calcmode="lin" valueType="num">
                                      <p:cBhvr additive="base">
                                        <p:cTn id="36" dur="500" fill="hold"/>
                                        <p:tgtEl>
                                          <p:spTgt spid="12"/>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additive="base">
                                        <p:cTn id="39" dur="500" fill="hold"/>
                                        <p:tgtEl>
                                          <p:spTgt spid="6"/>
                                        </p:tgtEl>
                                        <p:attrNameLst>
                                          <p:attrName>ppt_x</p:attrName>
                                        </p:attrNameLst>
                                      </p:cBhvr>
                                      <p:tavLst>
                                        <p:tav tm="0">
                                          <p:val>
                                            <p:strVal val="#ppt_x"/>
                                          </p:val>
                                        </p:tav>
                                        <p:tav tm="100000">
                                          <p:val>
                                            <p:strVal val="#ppt_x"/>
                                          </p:val>
                                        </p:tav>
                                      </p:tavLst>
                                    </p:anim>
                                    <p:anim calcmode="lin" valueType="num">
                                      <p:cBhvr additive="base">
                                        <p:cTn id="40" dur="500" fill="hold"/>
                                        <p:tgtEl>
                                          <p:spTgt spid="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fill="hold"/>
                                        <p:tgtEl>
                                          <p:spTgt spid="17"/>
                                        </p:tgtEl>
                                        <p:attrNameLst>
                                          <p:attrName>ppt_x</p:attrName>
                                        </p:attrNameLst>
                                      </p:cBhvr>
                                      <p:tavLst>
                                        <p:tav tm="0">
                                          <p:val>
                                            <p:strVal val="#ppt_x"/>
                                          </p:val>
                                        </p:tav>
                                        <p:tav tm="100000">
                                          <p:val>
                                            <p:strVal val="#ppt_x"/>
                                          </p:val>
                                        </p:tav>
                                      </p:tavLst>
                                    </p:anim>
                                    <p:anim calcmode="lin" valueType="num">
                                      <p:cBhvr additive="base">
                                        <p:cTn id="4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xit" presetSubtype="0" fill="hold" grpId="0" nodeType="clickEffect">
                                  <p:stCondLst>
                                    <p:cond delay="2000"/>
                                  </p:stCondLst>
                                  <p:childTnLst>
                                    <p:animEffect transition="out" filter="fade">
                                      <p:cBhvr>
                                        <p:cTn id="48" dur="500"/>
                                        <p:tgtEl>
                                          <p:spTgt spid="25"/>
                                        </p:tgtEl>
                                      </p:cBhvr>
                                    </p:animEffect>
                                    <p:set>
                                      <p:cBhvr>
                                        <p:cTn id="49" dur="1" fill="hold">
                                          <p:stCondLst>
                                            <p:cond delay="499"/>
                                          </p:stCondLst>
                                        </p:cTn>
                                        <p:tgtEl>
                                          <p:spTgt spid="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0" grpId="0" animBg="1"/>
      <p:bldP spid="4" grpId="0" animBg="1"/>
      <p:bldP spid="5" grpId="0" animBg="1"/>
      <p:bldP spid="6" grpId="0" animBg="1"/>
      <p:bldP spid="13" grpId="0"/>
      <p:bldP spid="15" grpId="0"/>
      <p:bldP spid="17" grpId="0"/>
      <p:bldP spid="25"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文本框 3"/>
          <p:cNvSpPr txBox="1"/>
          <p:nvPr/>
        </p:nvSpPr>
        <p:spPr>
          <a:xfrm>
            <a:off x="4665310" y="1424090"/>
            <a:ext cx="6183928" cy="1669688"/>
          </a:xfrm>
          <a:prstGeom prst="rect">
            <a:avLst/>
          </a:prstGeom>
          <a:noFill/>
        </p:spPr>
        <p:txBody>
          <a:bodyPr wrap="square" rtlCol="0">
            <a:spAutoFit/>
          </a:bodyPr>
          <a:lstStyle/>
          <a:p>
            <a:pPr>
              <a:lnSpc>
                <a:spcPct val="150000"/>
              </a:lnSpc>
            </a:pPr>
            <a:r>
              <a:rPr lang="en-US" altLang="zh-CN" sz="1400" dirty="0">
                <a:cs typeface="+mn-ea"/>
              </a:rPr>
              <a:t>       </a:t>
            </a:r>
            <a:r>
              <a:rPr lang="zh-CN" altLang="zh-CN" sz="1400" dirty="0">
                <a:cs typeface="+mn-ea"/>
              </a:rPr>
              <a:t>本课题提出，集成视觉与几何特征的</a:t>
            </a:r>
            <a:r>
              <a:rPr lang="en-US" altLang="zh-CN" sz="1400" dirty="0">
                <a:cs typeface="+mn-ea"/>
              </a:rPr>
              <a:t>RGB-D</a:t>
            </a:r>
            <a:r>
              <a:rPr lang="zh-CN" altLang="zh-CN" sz="1400" dirty="0">
                <a:cs typeface="+mn-ea"/>
              </a:rPr>
              <a:t>高精度</a:t>
            </a:r>
            <a:r>
              <a:rPr lang="en-US" altLang="zh-CN" sz="1400" dirty="0">
                <a:cs typeface="+mn-ea"/>
              </a:rPr>
              <a:t>SLAM</a:t>
            </a:r>
            <a:r>
              <a:rPr lang="zh-CN" altLang="zh-CN" sz="1400" dirty="0">
                <a:cs typeface="+mn-ea"/>
              </a:rPr>
              <a:t>方法，在高精度传感器和深度数据校正模型基础上，采用视觉点特征与几何线面特征联合的相机追踪算法，获取高精度相机轨迹，通过多类型闭环检测方案提高闭环检测准确度及稳定性，构建基于图优化的“全局优化模型”，实现搭载</a:t>
            </a:r>
            <a:r>
              <a:rPr lang="en-US" altLang="zh-CN" sz="1400" dirty="0">
                <a:cs typeface="+mn-ea"/>
              </a:rPr>
              <a:t>RGB-D</a:t>
            </a:r>
            <a:r>
              <a:rPr lang="zh-CN" altLang="zh-CN" sz="1400" dirty="0">
                <a:cs typeface="+mn-ea"/>
              </a:rPr>
              <a:t>传感器的机器人大范围高精度室内三维探测</a:t>
            </a:r>
            <a:r>
              <a:rPr lang="zh-CN" altLang="en-US" sz="1400" dirty="0">
                <a:cs typeface="+mn-ea"/>
              </a:rPr>
              <a:t>。</a:t>
            </a:r>
            <a:endParaRPr lang="zh-CN" altLang="zh-CN" sz="1400" dirty="0">
              <a:cs typeface="+mn-ea"/>
            </a:endParaRPr>
          </a:p>
        </p:txBody>
      </p:sp>
      <p:sp>
        <p:nvSpPr>
          <p:cNvPr id="6" name="矩形 5"/>
          <p:cNvSpPr/>
          <p:nvPr/>
        </p:nvSpPr>
        <p:spPr>
          <a:xfrm>
            <a:off x="1091648" y="1655584"/>
            <a:ext cx="2340000" cy="1478233"/>
          </a:xfrm>
          <a:prstGeom prst="rect">
            <a:avLst/>
          </a:prstGeom>
          <a:solidFill>
            <a:schemeClr val="tx2">
              <a:lumMod val="60000"/>
              <a:lumOff val="40000"/>
            </a:schemeClr>
          </a:solid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圆角矩形 6"/>
          <p:cNvSpPr/>
          <p:nvPr/>
        </p:nvSpPr>
        <p:spPr>
          <a:xfrm>
            <a:off x="905522" y="2008866"/>
            <a:ext cx="2698812" cy="801758"/>
          </a:xfrm>
          <a:prstGeom prst="roundRect">
            <a:avLst>
              <a:gd name="adj" fmla="val 0"/>
            </a:avLst>
          </a:prstGeom>
          <a:solidFill>
            <a:srgbClr val="61719D"/>
          </a:solid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cs typeface="+mn-ea"/>
                <a:sym typeface="+mn-lt"/>
              </a:rPr>
              <a:t>项目简介</a:t>
            </a:r>
          </a:p>
        </p:txBody>
      </p:sp>
      <p:sp>
        <p:nvSpPr>
          <p:cNvPr id="9" name="椭圆 8"/>
          <p:cNvSpPr>
            <a:spLocks noChangeAspect="1"/>
          </p:cNvSpPr>
          <p:nvPr/>
        </p:nvSpPr>
        <p:spPr>
          <a:xfrm>
            <a:off x="4736331" y="4219169"/>
            <a:ext cx="1152000" cy="1152000"/>
          </a:xfrm>
          <a:prstGeom prst="ellipse">
            <a:avLst/>
          </a:prstGeom>
          <a:solidFill>
            <a:schemeClr val="tx2">
              <a:lumMod val="60000"/>
              <a:lumOff val="40000"/>
            </a:schemeClr>
          </a:solid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rgbClr val="8497B0"/>
              </a:solidFill>
              <a:cs typeface="+mn-ea"/>
              <a:sym typeface="+mn-lt"/>
            </a:endParaRPr>
          </a:p>
        </p:txBody>
      </p:sp>
      <p:sp>
        <p:nvSpPr>
          <p:cNvPr id="10" name="椭圆 9"/>
          <p:cNvSpPr>
            <a:spLocks noChangeAspect="1"/>
          </p:cNvSpPr>
          <p:nvPr/>
        </p:nvSpPr>
        <p:spPr>
          <a:xfrm>
            <a:off x="7252295" y="4219169"/>
            <a:ext cx="1152000" cy="1152000"/>
          </a:xfrm>
          <a:prstGeom prst="ellipse">
            <a:avLst/>
          </a:prstGeom>
          <a:solidFill>
            <a:schemeClr val="tx2">
              <a:lumMod val="60000"/>
              <a:lumOff val="40000"/>
            </a:schemeClr>
          </a:solid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1" name="椭圆 10"/>
          <p:cNvSpPr>
            <a:spLocks noChangeAspect="1"/>
          </p:cNvSpPr>
          <p:nvPr/>
        </p:nvSpPr>
        <p:spPr>
          <a:xfrm>
            <a:off x="9768259" y="4219169"/>
            <a:ext cx="1152000" cy="1152000"/>
          </a:xfrm>
          <a:prstGeom prst="ellipse">
            <a:avLst/>
          </a:prstGeom>
          <a:solidFill>
            <a:schemeClr val="tx2">
              <a:lumMod val="60000"/>
              <a:lumOff val="40000"/>
            </a:schemeClr>
          </a:solidFill>
          <a:ln>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3" name="KSO_Shape"/>
          <p:cNvSpPr>
            <a:spLocks/>
          </p:cNvSpPr>
          <p:nvPr/>
        </p:nvSpPr>
        <p:spPr bwMode="auto">
          <a:xfrm>
            <a:off x="5056040" y="4602796"/>
            <a:ext cx="541683" cy="405359"/>
          </a:xfrm>
          <a:custGeom>
            <a:avLst/>
            <a:gdLst>
              <a:gd name="T0" fmla="*/ 151004 w 5185"/>
              <a:gd name="T1" fmla="*/ 1065477 h 3880"/>
              <a:gd name="T2" fmla="*/ 1873403 w 5185"/>
              <a:gd name="T3" fmla="*/ 1297678 h 3880"/>
              <a:gd name="T4" fmla="*/ 751713 w 5185"/>
              <a:gd name="T5" fmla="*/ 1241832 h 3880"/>
              <a:gd name="T6" fmla="*/ 1108464 w 5185"/>
              <a:gd name="T7" fmla="*/ 1148144 h 3880"/>
              <a:gd name="T8" fmla="*/ 751713 w 5185"/>
              <a:gd name="T9" fmla="*/ 1241832 h 3880"/>
              <a:gd name="T10" fmla="*/ 1726808 w 5185"/>
              <a:gd name="T11" fmla="*/ 1012203 h 3880"/>
              <a:gd name="T12" fmla="*/ 1726073 w 5185"/>
              <a:gd name="T13" fmla="*/ 1007794 h 3880"/>
              <a:gd name="T14" fmla="*/ 1726808 w 5185"/>
              <a:gd name="T15" fmla="*/ 44089 h 3880"/>
              <a:gd name="T16" fmla="*/ 1726441 w 5185"/>
              <a:gd name="T17" fmla="*/ 39680 h 3880"/>
              <a:gd name="T18" fmla="*/ 1724604 w 5185"/>
              <a:gd name="T19" fmla="*/ 30862 h 3880"/>
              <a:gd name="T20" fmla="*/ 1721297 w 5185"/>
              <a:gd name="T21" fmla="*/ 23147 h 3880"/>
              <a:gd name="T22" fmla="*/ 1716888 w 5185"/>
              <a:gd name="T23" fmla="*/ 15798 h 3880"/>
              <a:gd name="T24" fmla="*/ 1711010 w 5185"/>
              <a:gd name="T25" fmla="*/ 9920 h 3880"/>
              <a:gd name="T26" fmla="*/ 1703662 w 5185"/>
              <a:gd name="T27" fmla="*/ 5144 h 3880"/>
              <a:gd name="T28" fmla="*/ 1695946 w 5185"/>
              <a:gd name="T29" fmla="*/ 1837 h 3880"/>
              <a:gd name="T30" fmla="*/ 1687128 w 5185"/>
              <a:gd name="T31" fmla="*/ 367 h 3880"/>
              <a:gd name="T32" fmla="*/ 222281 w 5185"/>
              <a:gd name="T33" fmla="*/ 0 h 3880"/>
              <a:gd name="T34" fmla="*/ 217872 w 5185"/>
              <a:gd name="T35" fmla="*/ 367 h 3880"/>
              <a:gd name="T36" fmla="*/ 209054 w 5185"/>
              <a:gd name="T37" fmla="*/ 1837 h 3880"/>
              <a:gd name="T38" fmla="*/ 201338 w 5185"/>
              <a:gd name="T39" fmla="*/ 5144 h 3880"/>
              <a:gd name="T40" fmla="*/ 194358 w 5185"/>
              <a:gd name="T41" fmla="*/ 9920 h 3880"/>
              <a:gd name="T42" fmla="*/ 188112 w 5185"/>
              <a:gd name="T43" fmla="*/ 15798 h 3880"/>
              <a:gd name="T44" fmla="*/ 183336 w 5185"/>
              <a:gd name="T45" fmla="*/ 23147 h 3880"/>
              <a:gd name="T46" fmla="*/ 180029 w 5185"/>
              <a:gd name="T47" fmla="*/ 30862 h 3880"/>
              <a:gd name="T48" fmla="*/ 178559 w 5185"/>
              <a:gd name="T49" fmla="*/ 39680 h 3880"/>
              <a:gd name="T50" fmla="*/ 178192 w 5185"/>
              <a:gd name="T51" fmla="*/ 1003386 h 3880"/>
              <a:gd name="T52" fmla="*/ 178559 w 5185"/>
              <a:gd name="T53" fmla="*/ 1007794 h 3880"/>
              <a:gd name="T54" fmla="*/ 178192 w 5185"/>
              <a:gd name="T55" fmla="*/ 1012203 h 3880"/>
              <a:gd name="T56" fmla="*/ 1727176 w 5185"/>
              <a:gd name="T57" fmla="*/ 1012571 h 3880"/>
              <a:gd name="T58" fmla="*/ 1616954 w 5185"/>
              <a:gd name="T59" fmla="*/ 937620 h 3880"/>
              <a:gd name="T60" fmla="*/ 288046 w 5185"/>
              <a:gd name="T61" fmla="*/ 109854 h 3880"/>
              <a:gd name="T62" fmla="*/ 1616954 w 5185"/>
              <a:gd name="T63" fmla="*/ 937620 h 3880"/>
              <a:gd name="T64" fmla="*/ 4409 w 5185"/>
              <a:gd name="T65" fmla="*/ 1350584 h 3880"/>
              <a:gd name="T66" fmla="*/ 0 w 5185"/>
              <a:gd name="T67" fmla="*/ 1359402 h 3880"/>
              <a:gd name="T68" fmla="*/ 735 w 5185"/>
              <a:gd name="T69" fmla="*/ 1369322 h 3880"/>
              <a:gd name="T70" fmla="*/ 3307 w 5185"/>
              <a:gd name="T71" fmla="*/ 1379977 h 3880"/>
              <a:gd name="T72" fmla="*/ 7348 w 5185"/>
              <a:gd name="T73" fmla="*/ 1390999 h 3880"/>
              <a:gd name="T74" fmla="*/ 13227 w 5185"/>
              <a:gd name="T75" fmla="*/ 1401654 h 3880"/>
              <a:gd name="T76" fmla="*/ 19473 w 5185"/>
              <a:gd name="T77" fmla="*/ 1411206 h 3880"/>
              <a:gd name="T78" fmla="*/ 26821 w 5185"/>
              <a:gd name="T79" fmla="*/ 1418554 h 3880"/>
              <a:gd name="T80" fmla="*/ 35271 w 5185"/>
              <a:gd name="T81" fmla="*/ 1423698 h 3880"/>
              <a:gd name="T82" fmla="*/ 41884 w 5185"/>
              <a:gd name="T83" fmla="*/ 1425168 h 3880"/>
              <a:gd name="T84" fmla="*/ 1860911 w 5185"/>
              <a:gd name="T85" fmla="*/ 1425535 h 3880"/>
              <a:gd name="T86" fmla="*/ 1863116 w 5185"/>
              <a:gd name="T87" fmla="*/ 1425168 h 3880"/>
              <a:gd name="T88" fmla="*/ 1869729 w 5185"/>
              <a:gd name="T89" fmla="*/ 1423698 h 3880"/>
              <a:gd name="T90" fmla="*/ 1878179 w 5185"/>
              <a:gd name="T91" fmla="*/ 1418554 h 3880"/>
              <a:gd name="T92" fmla="*/ 1885527 w 5185"/>
              <a:gd name="T93" fmla="*/ 1411206 h 3880"/>
              <a:gd name="T94" fmla="*/ 1892141 w 5185"/>
              <a:gd name="T95" fmla="*/ 1401654 h 3880"/>
              <a:gd name="T96" fmla="*/ 1897652 w 5185"/>
              <a:gd name="T97" fmla="*/ 1390999 h 3880"/>
              <a:gd name="T98" fmla="*/ 1901693 w 5185"/>
              <a:gd name="T99" fmla="*/ 1379977 h 3880"/>
              <a:gd name="T100" fmla="*/ 1903898 w 5185"/>
              <a:gd name="T101" fmla="*/ 1369322 h 3880"/>
              <a:gd name="T102" fmla="*/ 1905000 w 5185"/>
              <a:gd name="T103" fmla="*/ 1359402 h 388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5185" h="3880">
                <a:moveTo>
                  <a:pt x="4775" y="2900"/>
                </a:moveTo>
                <a:lnTo>
                  <a:pt x="411" y="2900"/>
                </a:lnTo>
                <a:lnTo>
                  <a:pt x="87" y="3532"/>
                </a:lnTo>
                <a:lnTo>
                  <a:pt x="5099" y="3532"/>
                </a:lnTo>
                <a:lnTo>
                  <a:pt x="4775" y="2900"/>
                </a:lnTo>
                <a:close/>
                <a:moveTo>
                  <a:pt x="2046" y="3380"/>
                </a:moveTo>
                <a:lnTo>
                  <a:pt x="2181" y="3125"/>
                </a:lnTo>
                <a:lnTo>
                  <a:pt x="3017" y="3125"/>
                </a:lnTo>
                <a:lnTo>
                  <a:pt x="3139" y="3380"/>
                </a:lnTo>
                <a:lnTo>
                  <a:pt x="2046" y="3380"/>
                </a:lnTo>
                <a:close/>
                <a:moveTo>
                  <a:pt x="4700" y="2755"/>
                </a:moveTo>
                <a:lnTo>
                  <a:pt x="4700" y="2755"/>
                </a:lnTo>
                <a:lnTo>
                  <a:pt x="4698" y="2743"/>
                </a:lnTo>
                <a:lnTo>
                  <a:pt x="4700" y="2731"/>
                </a:lnTo>
                <a:lnTo>
                  <a:pt x="4700" y="120"/>
                </a:lnTo>
                <a:lnTo>
                  <a:pt x="4699" y="108"/>
                </a:lnTo>
                <a:lnTo>
                  <a:pt x="4697" y="95"/>
                </a:lnTo>
                <a:lnTo>
                  <a:pt x="4694" y="84"/>
                </a:lnTo>
                <a:lnTo>
                  <a:pt x="4690" y="73"/>
                </a:lnTo>
                <a:lnTo>
                  <a:pt x="4685" y="63"/>
                </a:lnTo>
                <a:lnTo>
                  <a:pt x="4680" y="53"/>
                </a:lnTo>
                <a:lnTo>
                  <a:pt x="4673" y="43"/>
                </a:lnTo>
                <a:lnTo>
                  <a:pt x="4665" y="34"/>
                </a:lnTo>
                <a:lnTo>
                  <a:pt x="4657" y="27"/>
                </a:lnTo>
                <a:lnTo>
                  <a:pt x="4647" y="20"/>
                </a:lnTo>
                <a:lnTo>
                  <a:pt x="4637" y="14"/>
                </a:lnTo>
                <a:lnTo>
                  <a:pt x="4627" y="9"/>
                </a:lnTo>
                <a:lnTo>
                  <a:pt x="4616" y="5"/>
                </a:lnTo>
                <a:lnTo>
                  <a:pt x="4605" y="2"/>
                </a:lnTo>
                <a:lnTo>
                  <a:pt x="4592" y="1"/>
                </a:lnTo>
                <a:lnTo>
                  <a:pt x="4580" y="0"/>
                </a:lnTo>
                <a:lnTo>
                  <a:pt x="605" y="0"/>
                </a:lnTo>
                <a:lnTo>
                  <a:pt x="593" y="1"/>
                </a:lnTo>
                <a:lnTo>
                  <a:pt x="581" y="2"/>
                </a:lnTo>
                <a:lnTo>
                  <a:pt x="569" y="5"/>
                </a:lnTo>
                <a:lnTo>
                  <a:pt x="558" y="9"/>
                </a:lnTo>
                <a:lnTo>
                  <a:pt x="548" y="14"/>
                </a:lnTo>
                <a:lnTo>
                  <a:pt x="538" y="20"/>
                </a:lnTo>
                <a:lnTo>
                  <a:pt x="529" y="27"/>
                </a:lnTo>
                <a:lnTo>
                  <a:pt x="521" y="34"/>
                </a:lnTo>
                <a:lnTo>
                  <a:pt x="512" y="43"/>
                </a:lnTo>
                <a:lnTo>
                  <a:pt x="505" y="53"/>
                </a:lnTo>
                <a:lnTo>
                  <a:pt x="499" y="63"/>
                </a:lnTo>
                <a:lnTo>
                  <a:pt x="494" y="73"/>
                </a:lnTo>
                <a:lnTo>
                  <a:pt x="490" y="84"/>
                </a:lnTo>
                <a:lnTo>
                  <a:pt x="488" y="95"/>
                </a:lnTo>
                <a:lnTo>
                  <a:pt x="486" y="108"/>
                </a:lnTo>
                <a:lnTo>
                  <a:pt x="485" y="120"/>
                </a:lnTo>
                <a:lnTo>
                  <a:pt x="485" y="2731"/>
                </a:lnTo>
                <a:lnTo>
                  <a:pt x="486" y="2743"/>
                </a:lnTo>
                <a:lnTo>
                  <a:pt x="485" y="2755"/>
                </a:lnTo>
                <a:lnTo>
                  <a:pt x="484" y="2756"/>
                </a:lnTo>
                <a:lnTo>
                  <a:pt x="4701" y="2756"/>
                </a:lnTo>
                <a:lnTo>
                  <a:pt x="4700" y="2755"/>
                </a:lnTo>
                <a:close/>
                <a:moveTo>
                  <a:pt x="4401" y="2552"/>
                </a:moveTo>
                <a:lnTo>
                  <a:pt x="784" y="2552"/>
                </a:lnTo>
                <a:lnTo>
                  <a:pt x="784" y="299"/>
                </a:lnTo>
                <a:lnTo>
                  <a:pt x="4401" y="299"/>
                </a:lnTo>
                <a:lnTo>
                  <a:pt x="4401" y="2552"/>
                </a:lnTo>
                <a:close/>
                <a:moveTo>
                  <a:pt x="5172" y="3676"/>
                </a:moveTo>
                <a:lnTo>
                  <a:pt x="12" y="3676"/>
                </a:lnTo>
                <a:lnTo>
                  <a:pt x="0" y="3700"/>
                </a:lnTo>
                <a:lnTo>
                  <a:pt x="1" y="3713"/>
                </a:lnTo>
                <a:lnTo>
                  <a:pt x="2" y="3727"/>
                </a:lnTo>
                <a:lnTo>
                  <a:pt x="5" y="3741"/>
                </a:lnTo>
                <a:lnTo>
                  <a:pt x="9" y="3756"/>
                </a:lnTo>
                <a:lnTo>
                  <a:pt x="14" y="3771"/>
                </a:lnTo>
                <a:lnTo>
                  <a:pt x="20" y="3786"/>
                </a:lnTo>
                <a:lnTo>
                  <a:pt x="28" y="3801"/>
                </a:lnTo>
                <a:lnTo>
                  <a:pt x="36" y="3815"/>
                </a:lnTo>
                <a:lnTo>
                  <a:pt x="44" y="3828"/>
                </a:lnTo>
                <a:lnTo>
                  <a:pt x="53" y="3841"/>
                </a:lnTo>
                <a:lnTo>
                  <a:pt x="63" y="3852"/>
                </a:lnTo>
                <a:lnTo>
                  <a:pt x="73" y="3861"/>
                </a:lnTo>
                <a:lnTo>
                  <a:pt x="85" y="3869"/>
                </a:lnTo>
                <a:lnTo>
                  <a:pt x="96" y="3875"/>
                </a:lnTo>
                <a:lnTo>
                  <a:pt x="108" y="3878"/>
                </a:lnTo>
                <a:lnTo>
                  <a:pt x="114" y="3879"/>
                </a:lnTo>
                <a:lnTo>
                  <a:pt x="120" y="3880"/>
                </a:lnTo>
                <a:lnTo>
                  <a:pt x="5065" y="3880"/>
                </a:lnTo>
                <a:lnTo>
                  <a:pt x="5071" y="3879"/>
                </a:lnTo>
                <a:lnTo>
                  <a:pt x="5077" y="3878"/>
                </a:lnTo>
                <a:lnTo>
                  <a:pt x="5089" y="3875"/>
                </a:lnTo>
                <a:lnTo>
                  <a:pt x="5101" y="3869"/>
                </a:lnTo>
                <a:lnTo>
                  <a:pt x="5112" y="3861"/>
                </a:lnTo>
                <a:lnTo>
                  <a:pt x="5122" y="3852"/>
                </a:lnTo>
                <a:lnTo>
                  <a:pt x="5132" y="3841"/>
                </a:lnTo>
                <a:lnTo>
                  <a:pt x="5141" y="3828"/>
                </a:lnTo>
                <a:lnTo>
                  <a:pt x="5150" y="3815"/>
                </a:lnTo>
                <a:lnTo>
                  <a:pt x="5158" y="3801"/>
                </a:lnTo>
                <a:lnTo>
                  <a:pt x="5165" y="3786"/>
                </a:lnTo>
                <a:lnTo>
                  <a:pt x="5171" y="3771"/>
                </a:lnTo>
                <a:lnTo>
                  <a:pt x="5176" y="3756"/>
                </a:lnTo>
                <a:lnTo>
                  <a:pt x="5180" y="3741"/>
                </a:lnTo>
                <a:lnTo>
                  <a:pt x="5182" y="3727"/>
                </a:lnTo>
                <a:lnTo>
                  <a:pt x="5184" y="3713"/>
                </a:lnTo>
                <a:lnTo>
                  <a:pt x="5185" y="3700"/>
                </a:lnTo>
                <a:lnTo>
                  <a:pt x="5172" y="3676"/>
                </a:lnTo>
                <a:close/>
              </a:path>
            </a:pathLst>
          </a:custGeom>
          <a:solidFill>
            <a:schemeClr val="bg1"/>
          </a:solidFill>
          <a:ln>
            <a:noFill/>
          </a:ln>
          <a:extLst/>
        </p:spPr>
        <p:txBody>
          <a:bodyPr bIns="360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dirty="0">
              <a:solidFill>
                <a:srgbClr val="FFFFFF"/>
              </a:solidFill>
              <a:latin typeface="+mn-lt"/>
              <a:ea typeface="+mn-ea"/>
              <a:cs typeface="+mn-ea"/>
              <a:sym typeface="+mn-lt"/>
            </a:endParaRPr>
          </a:p>
        </p:txBody>
      </p:sp>
      <p:sp>
        <p:nvSpPr>
          <p:cNvPr id="14" name="KSO_Shape"/>
          <p:cNvSpPr/>
          <p:nvPr/>
        </p:nvSpPr>
        <p:spPr>
          <a:xfrm>
            <a:off x="7512368" y="4520323"/>
            <a:ext cx="674204" cy="544982"/>
          </a:xfrm>
          <a:custGeom>
            <a:avLst/>
            <a:gdLst>
              <a:gd name="connsiteX0" fmla="*/ 563922 w 3083576"/>
              <a:gd name="connsiteY0" fmla="*/ 777746 h 2491786"/>
              <a:gd name="connsiteX1" fmla="*/ 540630 w 3083576"/>
              <a:gd name="connsiteY1" fmla="*/ 782448 h 2491786"/>
              <a:gd name="connsiteX2" fmla="*/ 519188 w 3083576"/>
              <a:gd name="connsiteY2" fmla="*/ 778120 h 2491786"/>
              <a:gd name="connsiteX3" fmla="*/ 152371 w 3083576"/>
              <a:gd name="connsiteY3" fmla="*/ 1413466 h 2491786"/>
              <a:gd name="connsiteX4" fmla="*/ 930955 w 3083576"/>
              <a:gd name="connsiteY4" fmla="*/ 1413466 h 2491786"/>
              <a:gd name="connsiteX5" fmla="*/ 2564171 w 3083576"/>
              <a:gd name="connsiteY5" fmla="*/ 320325 h 2491786"/>
              <a:gd name="connsiteX6" fmla="*/ 2540879 w 3083576"/>
              <a:gd name="connsiteY6" fmla="*/ 325027 h 2491786"/>
              <a:gd name="connsiteX7" fmla="*/ 2519437 w 3083576"/>
              <a:gd name="connsiteY7" fmla="*/ 320699 h 2491786"/>
              <a:gd name="connsiteX8" fmla="*/ 2152620 w 3083576"/>
              <a:gd name="connsiteY8" fmla="*/ 956045 h 2491786"/>
              <a:gd name="connsiteX9" fmla="*/ 2931204 w 3083576"/>
              <a:gd name="connsiteY9" fmla="*/ 956045 h 2491786"/>
              <a:gd name="connsiteX10" fmla="*/ 1510555 w 3083576"/>
              <a:gd name="connsiteY10" fmla="*/ 0 h 2491786"/>
              <a:gd name="connsiteX11" fmla="*/ 1598185 w 3083576"/>
              <a:gd name="connsiteY11" fmla="*/ 87630 h 2491786"/>
              <a:gd name="connsiteX12" fmla="*/ 1598185 w 3083576"/>
              <a:gd name="connsiteY12" fmla="*/ 118806 h 2491786"/>
              <a:gd name="connsiteX13" fmla="*/ 2530732 w 3083576"/>
              <a:gd name="connsiteY13" fmla="*/ 53326 h 2491786"/>
              <a:gd name="connsiteX14" fmla="*/ 2551279 w 3083576"/>
              <a:gd name="connsiteY14" fmla="*/ 98527 h 2491786"/>
              <a:gd name="connsiteX15" fmla="*/ 2585370 w 3083576"/>
              <a:gd name="connsiteY15" fmla="*/ 105410 h 2491786"/>
              <a:gd name="connsiteX16" fmla="*/ 2655179 w 3083576"/>
              <a:gd name="connsiteY16" fmla="*/ 210727 h 2491786"/>
              <a:gd name="connsiteX17" fmla="*/ 2646196 w 3083576"/>
              <a:gd name="connsiteY17" fmla="*/ 255218 h 2491786"/>
              <a:gd name="connsiteX18" fmla="*/ 2644959 w 3083576"/>
              <a:gd name="connsiteY18" fmla="*/ 257053 h 2491786"/>
              <a:gd name="connsiteX19" fmla="*/ 3048522 w 3083576"/>
              <a:gd name="connsiteY19" fmla="*/ 956045 h 2491786"/>
              <a:gd name="connsiteX20" fmla="*/ 3077696 w 3083576"/>
              <a:gd name="connsiteY20" fmla="*/ 956045 h 2491786"/>
              <a:gd name="connsiteX21" fmla="*/ 3083576 w 3083576"/>
              <a:gd name="connsiteY21" fmla="*/ 985678 h 2491786"/>
              <a:gd name="connsiteX22" fmla="*/ 2541912 w 3083576"/>
              <a:gd name="connsiteY22" fmla="*/ 1260845 h 2491786"/>
              <a:gd name="connsiteX23" fmla="*/ 2000249 w 3083576"/>
              <a:gd name="connsiteY23" fmla="*/ 985677 h 2491786"/>
              <a:gd name="connsiteX24" fmla="*/ 2006130 w 3083576"/>
              <a:gd name="connsiteY24" fmla="*/ 956045 h 2491786"/>
              <a:gd name="connsiteX25" fmla="*/ 2035302 w 3083576"/>
              <a:gd name="connsiteY25" fmla="*/ 956045 h 2491786"/>
              <a:gd name="connsiteX26" fmla="*/ 2437911 w 3083576"/>
              <a:gd name="connsiteY26" fmla="*/ 258704 h 2491786"/>
              <a:gd name="connsiteX27" fmla="*/ 2435562 w 3083576"/>
              <a:gd name="connsiteY27" fmla="*/ 255218 h 2491786"/>
              <a:gd name="connsiteX28" fmla="*/ 2426578 w 3083576"/>
              <a:gd name="connsiteY28" fmla="*/ 210727 h 2491786"/>
              <a:gd name="connsiteX29" fmla="*/ 2435561 w 3083576"/>
              <a:gd name="connsiteY29" fmla="*/ 166237 h 2491786"/>
              <a:gd name="connsiteX30" fmla="*/ 2437723 w 3083576"/>
              <a:gd name="connsiteY30" fmla="*/ 163029 h 2491786"/>
              <a:gd name="connsiteX31" fmla="*/ 1598185 w 3083576"/>
              <a:gd name="connsiteY31" fmla="*/ 358598 h 2491786"/>
              <a:gd name="connsiteX32" fmla="*/ 1598185 w 3083576"/>
              <a:gd name="connsiteY32" fmla="*/ 1889182 h 2491786"/>
              <a:gd name="connsiteX33" fmla="*/ 1944895 w 3083576"/>
              <a:gd name="connsiteY33" fmla="*/ 1889182 h 2491786"/>
              <a:gd name="connsiteX34" fmla="*/ 1944895 w 3083576"/>
              <a:gd name="connsiteY34" fmla="*/ 2091447 h 2491786"/>
              <a:gd name="connsiteX35" fmla="*/ 2200010 w 3083576"/>
              <a:gd name="connsiteY35" fmla="*/ 2091447 h 2491786"/>
              <a:gd name="connsiteX36" fmla="*/ 2200010 w 3083576"/>
              <a:gd name="connsiteY36" fmla="*/ 2491786 h 2491786"/>
              <a:gd name="connsiteX37" fmla="*/ 821101 w 3083576"/>
              <a:gd name="connsiteY37" fmla="*/ 2491786 h 2491786"/>
              <a:gd name="connsiteX38" fmla="*/ 821101 w 3083576"/>
              <a:gd name="connsiteY38" fmla="*/ 2091447 h 2491786"/>
              <a:gd name="connsiteX39" fmla="*/ 1076215 w 3083576"/>
              <a:gd name="connsiteY39" fmla="*/ 2091447 h 2491786"/>
              <a:gd name="connsiteX40" fmla="*/ 1076215 w 3083576"/>
              <a:gd name="connsiteY40" fmla="*/ 1889182 h 2491786"/>
              <a:gd name="connsiteX41" fmla="*/ 1422925 w 3083576"/>
              <a:gd name="connsiteY41" fmla="*/ 1889182 h 2491786"/>
              <a:gd name="connsiteX42" fmla="*/ 1422925 w 3083576"/>
              <a:gd name="connsiteY42" fmla="*/ 399424 h 2491786"/>
              <a:gd name="connsiteX43" fmla="*/ 620129 w 3083576"/>
              <a:gd name="connsiteY43" fmla="*/ 586434 h 2491786"/>
              <a:gd name="connsiteX44" fmla="*/ 621452 w 3083576"/>
              <a:gd name="connsiteY44" fmla="*/ 587326 h 2491786"/>
              <a:gd name="connsiteX45" fmla="*/ 654930 w 3083576"/>
              <a:gd name="connsiteY45" fmla="*/ 668148 h 2491786"/>
              <a:gd name="connsiteX46" fmla="*/ 645947 w 3083576"/>
              <a:gd name="connsiteY46" fmla="*/ 712639 h 2491786"/>
              <a:gd name="connsiteX47" fmla="*/ 644710 w 3083576"/>
              <a:gd name="connsiteY47" fmla="*/ 714474 h 2491786"/>
              <a:gd name="connsiteX48" fmla="*/ 1048273 w 3083576"/>
              <a:gd name="connsiteY48" fmla="*/ 1413466 h 2491786"/>
              <a:gd name="connsiteX49" fmla="*/ 1077447 w 3083576"/>
              <a:gd name="connsiteY49" fmla="*/ 1413466 h 2491786"/>
              <a:gd name="connsiteX50" fmla="*/ 1083327 w 3083576"/>
              <a:gd name="connsiteY50" fmla="*/ 1443099 h 2491786"/>
              <a:gd name="connsiteX51" fmla="*/ 541663 w 3083576"/>
              <a:gd name="connsiteY51" fmla="*/ 1718266 h 2491786"/>
              <a:gd name="connsiteX52" fmla="*/ 0 w 3083576"/>
              <a:gd name="connsiteY52" fmla="*/ 1443098 h 2491786"/>
              <a:gd name="connsiteX53" fmla="*/ 5881 w 3083576"/>
              <a:gd name="connsiteY53" fmla="*/ 1413466 h 2491786"/>
              <a:gd name="connsiteX54" fmla="*/ 35053 w 3083576"/>
              <a:gd name="connsiteY54" fmla="*/ 1413466 h 2491786"/>
              <a:gd name="connsiteX55" fmla="*/ 437662 w 3083576"/>
              <a:gd name="connsiteY55" fmla="*/ 716125 h 2491786"/>
              <a:gd name="connsiteX56" fmla="*/ 435312 w 3083576"/>
              <a:gd name="connsiteY56" fmla="*/ 712639 h 2491786"/>
              <a:gd name="connsiteX57" fmla="*/ 426329 w 3083576"/>
              <a:gd name="connsiteY57" fmla="*/ 668148 h 2491786"/>
              <a:gd name="connsiteX58" fmla="*/ 496139 w 3083576"/>
              <a:gd name="connsiteY58" fmla="*/ 562831 h 2491786"/>
              <a:gd name="connsiteX59" fmla="*/ 516510 w 3083576"/>
              <a:gd name="connsiteY59" fmla="*/ 558718 h 2491786"/>
              <a:gd name="connsiteX60" fmla="*/ 525009 w 3083576"/>
              <a:gd name="connsiteY60" fmla="*/ 511565 h 2491786"/>
              <a:gd name="connsiteX61" fmla="*/ 1375005 w 3083576"/>
              <a:gd name="connsiteY61" fmla="*/ 158774 h 2491786"/>
              <a:gd name="connsiteX62" fmla="*/ 1422925 w 3083576"/>
              <a:gd name="connsiteY62" fmla="*/ 147768 h 2491786"/>
              <a:gd name="connsiteX63" fmla="*/ 1422925 w 3083576"/>
              <a:gd name="connsiteY63" fmla="*/ 87630 h 2491786"/>
              <a:gd name="connsiteX64" fmla="*/ 1510555 w 3083576"/>
              <a:gd name="connsiteY64" fmla="*/ 0 h 249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3083576" h="2491786">
                <a:moveTo>
                  <a:pt x="563922" y="777746"/>
                </a:moveTo>
                <a:lnTo>
                  <a:pt x="540630" y="782448"/>
                </a:lnTo>
                <a:lnTo>
                  <a:pt x="519188" y="778120"/>
                </a:lnTo>
                <a:lnTo>
                  <a:pt x="152371" y="1413466"/>
                </a:lnTo>
                <a:lnTo>
                  <a:pt x="930955" y="1413466"/>
                </a:lnTo>
                <a:close/>
                <a:moveTo>
                  <a:pt x="2564171" y="320325"/>
                </a:moveTo>
                <a:lnTo>
                  <a:pt x="2540879" y="325027"/>
                </a:lnTo>
                <a:lnTo>
                  <a:pt x="2519437" y="320699"/>
                </a:lnTo>
                <a:lnTo>
                  <a:pt x="2152620" y="956045"/>
                </a:lnTo>
                <a:lnTo>
                  <a:pt x="2931204" y="956045"/>
                </a:lnTo>
                <a:close/>
                <a:moveTo>
                  <a:pt x="1510555" y="0"/>
                </a:moveTo>
                <a:cubicBezTo>
                  <a:pt x="1558952" y="0"/>
                  <a:pt x="1598185" y="39233"/>
                  <a:pt x="1598185" y="87630"/>
                </a:cubicBezTo>
                <a:lnTo>
                  <a:pt x="1598185" y="118806"/>
                </a:lnTo>
                <a:lnTo>
                  <a:pt x="2530732" y="53326"/>
                </a:lnTo>
                <a:lnTo>
                  <a:pt x="2551279" y="98527"/>
                </a:lnTo>
                <a:lnTo>
                  <a:pt x="2585370" y="105410"/>
                </a:lnTo>
                <a:cubicBezTo>
                  <a:pt x="2626394" y="122761"/>
                  <a:pt x="2655179" y="163383"/>
                  <a:pt x="2655179" y="210727"/>
                </a:cubicBezTo>
                <a:cubicBezTo>
                  <a:pt x="2655179" y="226509"/>
                  <a:pt x="2651981" y="241544"/>
                  <a:pt x="2646196" y="255218"/>
                </a:cubicBezTo>
                <a:lnTo>
                  <a:pt x="2644959" y="257053"/>
                </a:lnTo>
                <a:lnTo>
                  <a:pt x="3048522" y="956045"/>
                </a:lnTo>
                <a:lnTo>
                  <a:pt x="3077696" y="956045"/>
                </a:lnTo>
                <a:lnTo>
                  <a:pt x="3083576" y="985678"/>
                </a:lnTo>
                <a:cubicBezTo>
                  <a:pt x="3083575" y="1137649"/>
                  <a:pt x="2841065" y="1260845"/>
                  <a:pt x="2541912" y="1260845"/>
                </a:cubicBezTo>
                <a:cubicBezTo>
                  <a:pt x="2242761" y="1260845"/>
                  <a:pt x="2000249" y="1137649"/>
                  <a:pt x="2000249" y="985677"/>
                </a:cubicBezTo>
                <a:lnTo>
                  <a:pt x="2006130" y="956045"/>
                </a:lnTo>
                <a:lnTo>
                  <a:pt x="2035302" y="956045"/>
                </a:lnTo>
                <a:lnTo>
                  <a:pt x="2437911" y="258704"/>
                </a:lnTo>
                <a:lnTo>
                  <a:pt x="2435562" y="255218"/>
                </a:lnTo>
                <a:cubicBezTo>
                  <a:pt x="2429777" y="241543"/>
                  <a:pt x="2426580" y="226509"/>
                  <a:pt x="2426578" y="210727"/>
                </a:cubicBezTo>
                <a:cubicBezTo>
                  <a:pt x="2426578" y="194946"/>
                  <a:pt x="2429777" y="179911"/>
                  <a:pt x="2435561" y="166237"/>
                </a:cubicBezTo>
                <a:lnTo>
                  <a:pt x="2437723" y="163029"/>
                </a:lnTo>
                <a:lnTo>
                  <a:pt x="1598185" y="358598"/>
                </a:lnTo>
                <a:lnTo>
                  <a:pt x="1598185" y="1889182"/>
                </a:lnTo>
                <a:lnTo>
                  <a:pt x="1944895" y="1889182"/>
                </a:lnTo>
                <a:lnTo>
                  <a:pt x="1944895" y="2091447"/>
                </a:lnTo>
                <a:lnTo>
                  <a:pt x="2200010" y="2091447"/>
                </a:lnTo>
                <a:lnTo>
                  <a:pt x="2200010" y="2491786"/>
                </a:lnTo>
                <a:lnTo>
                  <a:pt x="821101" y="2491786"/>
                </a:lnTo>
                <a:lnTo>
                  <a:pt x="821101" y="2091447"/>
                </a:lnTo>
                <a:lnTo>
                  <a:pt x="1076215" y="2091447"/>
                </a:lnTo>
                <a:lnTo>
                  <a:pt x="1076215" y="1889182"/>
                </a:lnTo>
                <a:lnTo>
                  <a:pt x="1422925" y="1889182"/>
                </a:lnTo>
                <a:lnTo>
                  <a:pt x="1422925" y="399424"/>
                </a:lnTo>
                <a:lnTo>
                  <a:pt x="620129" y="586434"/>
                </a:lnTo>
                <a:lnTo>
                  <a:pt x="621452" y="587326"/>
                </a:lnTo>
                <a:cubicBezTo>
                  <a:pt x="642137" y="608010"/>
                  <a:pt x="654930" y="636585"/>
                  <a:pt x="654930" y="668148"/>
                </a:cubicBezTo>
                <a:cubicBezTo>
                  <a:pt x="654930" y="683930"/>
                  <a:pt x="651732" y="698965"/>
                  <a:pt x="645947" y="712639"/>
                </a:cubicBezTo>
                <a:lnTo>
                  <a:pt x="644710" y="714474"/>
                </a:lnTo>
                <a:lnTo>
                  <a:pt x="1048273" y="1413466"/>
                </a:lnTo>
                <a:lnTo>
                  <a:pt x="1077447" y="1413466"/>
                </a:lnTo>
                <a:lnTo>
                  <a:pt x="1083327" y="1443099"/>
                </a:lnTo>
                <a:cubicBezTo>
                  <a:pt x="1083326" y="1595070"/>
                  <a:pt x="840816" y="1718266"/>
                  <a:pt x="541663" y="1718266"/>
                </a:cubicBezTo>
                <a:cubicBezTo>
                  <a:pt x="242511" y="1718266"/>
                  <a:pt x="0" y="1595070"/>
                  <a:pt x="0" y="1443098"/>
                </a:cubicBezTo>
                <a:lnTo>
                  <a:pt x="5881" y="1413466"/>
                </a:lnTo>
                <a:lnTo>
                  <a:pt x="35053" y="1413466"/>
                </a:lnTo>
                <a:lnTo>
                  <a:pt x="437662" y="716125"/>
                </a:lnTo>
                <a:lnTo>
                  <a:pt x="435312" y="712639"/>
                </a:lnTo>
                <a:cubicBezTo>
                  <a:pt x="429528" y="698964"/>
                  <a:pt x="426330" y="683930"/>
                  <a:pt x="426329" y="668148"/>
                </a:cubicBezTo>
                <a:cubicBezTo>
                  <a:pt x="426329" y="620804"/>
                  <a:pt x="455115" y="580183"/>
                  <a:pt x="496139" y="562831"/>
                </a:cubicBezTo>
                <a:lnTo>
                  <a:pt x="516510" y="558718"/>
                </a:lnTo>
                <a:lnTo>
                  <a:pt x="525009" y="511565"/>
                </a:lnTo>
                <a:lnTo>
                  <a:pt x="1375005" y="158774"/>
                </a:lnTo>
                <a:lnTo>
                  <a:pt x="1422925" y="147768"/>
                </a:lnTo>
                <a:lnTo>
                  <a:pt x="1422925" y="87630"/>
                </a:lnTo>
                <a:cubicBezTo>
                  <a:pt x="1422925" y="39233"/>
                  <a:pt x="1462158" y="0"/>
                  <a:pt x="151055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cs typeface="+mn-ea"/>
              <a:sym typeface="+mn-lt"/>
            </a:endParaRPr>
          </a:p>
        </p:txBody>
      </p:sp>
      <p:sp>
        <p:nvSpPr>
          <p:cNvPr id="15" name="KSO_Shape"/>
          <p:cNvSpPr>
            <a:spLocks/>
          </p:cNvSpPr>
          <p:nvPr/>
        </p:nvSpPr>
        <p:spPr bwMode="auto">
          <a:xfrm>
            <a:off x="10140977" y="4576978"/>
            <a:ext cx="445604" cy="445604"/>
          </a:xfrm>
          <a:custGeom>
            <a:avLst/>
            <a:gdLst>
              <a:gd name="T0" fmla="*/ 883582 w 2298700"/>
              <a:gd name="T1" fmla="*/ 1295872 h 2298700"/>
              <a:gd name="T2" fmla="*/ 899660 w 2298700"/>
              <a:gd name="T3" fmla="*/ 1824434 h 2298700"/>
              <a:gd name="T4" fmla="*/ 870674 w 2298700"/>
              <a:gd name="T5" fmla="*/ 1867800 h 2298700"/>
              <a:gd name="T6" fmla="*/ 472571 w 2298700"/>
              <a:gd name="T7" fmla="*/ 1870524 h 2298700"/>
              <a:gd name="T8" fmla="*/ 439282 w 2298700"/>
              <a:gd name="T9" fmla="*/ 1829883 h 2298700"/>
              <a:gd name="T10" fmla="*/ 450831 w 2298700"/>
              <a:gd name="T11" fmla="*/ 1299959 h 2298700"/>
              <a:gd name="T12" fmla="*/ 1168971 w 2298700"/>
              <a:gd name="T13" fmla="*/ 903287 h 2298700"/>
              <a:gd name="T14" fmla="*/ 1561900 w 2298700"/>
              <a:gd name="T15" fmla="*/ 923717 h 2298700"/>
              <a:gd name="T16" fmla="*/ 1573443 w 2298700"/>
              <a:gd name="T17" fmla="*/ 1829892 h 2298700"/>
              <a:gd name="T18" fmla="*/ 1540624 w 2298700"/>
              <a:gd name="T19" fmla="*/ 1870524 h 2298700"/>
              <a:gd name="T20" fmla="*/ 1142262 w 2298700"/>
              <a:gd name="T21" fmla="*/ 1867800 h 2298700"/>
              <a:gd name="T22" fmla="*/ 1113291 w 2298700"/>
              <a:gd name="T23" fmla="*/ 1824444 h 2298700"/>
              <a:gd name="T24" fmla="*/ 1129361 w 2298700"/>
              <a:gd name="T25" fmla="*/ 919404 h 2298700"/>
              <a:gd name="T26" fmla="*/ 2191940 w 2298700"/>
              <a:gd name="T27" fmla="*/ 450850 h 2298700"/>
              <a:gd name="T28" fmla="*/ 2238385 w 2298700"/>
              <a:gd name="T29" fmla="*/ 475582 h 2298700"/>
              <a:gd name="T30" fmla="*/ 2245636 w 2298700"/>
              <a:gd name="T31" fmla="*/ 1835358 h 2298700"/>
              <a:gd name="T32" fmla="*/ 2208706 w 2298700"/>
              <a:gd name="T33" fmla="*/ 1872115 h 2298700"/>
              <a:gd name="T34" fmla="*/ 1810633 w 2298700"/>
              <a:gd name="T35" fmla="*/ 1865309 h 2298700"/>
              <a:gd name="T36" fmla="*/ 1785938 w 2298700"/>
              <a:gd name="T37" fmla="*/ 1818568 h 2298700"/>
              <a:gd name="T38" fmla="*/ 1806329 w 2298700"/>
              <a:gd name="T39" fmla="*/ 463556 h 2298700"/>
              <a:gd name="T40" fmla="*/ 1464870 w 2298700"/>
              <a:gd name="T41" fmla="*/ 38100 h 2298700"/>
              <a:gd name="T42" fmla="*/ 1493876 w 2298700"/>
              <a:gd name="T43" fmla="*/ 48317 h 2298700"/>
              <a:gd name="T44" fmla="*/ 1512005 w 2298700"/>
              <a:gd name="T45" fmla="*/ 72609 h 2298700"/>
              <a:gd name="T46" fmla="*/ 1540105 w 2298700"/>
              <a:gd name="T47" fmla="*/ 509198 h 2298700"/>
              <a:gd name="T48" fmla="*/ 1503847 w 2298700"/>
              <a:gd name="T49" fmla="*/ 543253 h 2298700"/>
              <a:gd name="T50" fmla="*/ 1459205 w 2298700"/>
              <a:gd name="T51" fmla="*/ 535761 h 2298700"/>
              <a:gd name="T52" fmla="*/ 1437677 w 2298700"/>
              <a:gd name="T53" fmla="*/ 503749 h 2298700"/>
              <a:gd name="T54" fmla="*/ 1348845 w 2298700"/>
              <a:gd name="T55" fmla="*/ 357311 h 2298700"/>
              <a:gd name="T56" fmla="*/ 1214465 w 2298700"/>
              <a:gd name="T57" fmla="*/ 507608 h 2298700"/>
              <a:gd name="T58" fmla="*/ 1010062 w 2298700"/>
              <a:gd name="T59" fmla="*/ 669711 h 2298700"/>
              <a:gd name="T60" fmla="*/ 834212 w 2298700"/>
              <a:gd name="T61" fmla="*/ 763477 h 2298700"/>
              <a:gd name="T62" fmla="*/ 682609 w 2298700"/>
              <a:gd name="T63" fmla="*/ 817965 h 2298700"/>
              <a:gd name="T64" fmla="*/ 523528 w 2298700"/>
              <a:gd name="T65" fmla="*/ 852928 h 2298700"/>
              <a:gd name="T66" fmla="*/ 404104 w 2298700"/>
              <a:gd name="T67" fmla="*/ 862464 h 2298700"/>
              <a:gd name="T68" fmla="*/ 374191 w 2298700"/>
              <a:gd name="T69" fmla="*/ 838852 h 2298700"/>
              <a:gd name="T70" fmla="*/ 369206 w 2298700"/>
              <a:gd name="T71" fmla="*/ 795034 h 2298700"/>
              <a:gd name="T72" fmla="*/ 405237 w 2298700"/>
              <a:gd name="T73" fmla="*/ 760071 h 2298700"/>
              <a:gd name="T74" fmla="*/ 535765 w 2298700"/>
              <a:gd name="T75" fmla="*/ 742589 h 2298700"/>
              <a:gd name="T76" fmla="*/ 679890 w 2298700"/>
              <a:gd name="T77" fmla="*/ 706945 h 2298700"/>
              <a:gd name="T78" fmla="*/ 816536 w 2298700"/>
              <a:gd name="T79" fmla="*/ 654273 h 2298700"/>
              <a:gd name="T80" fmla="*/ 989667 w 2298700"/>
              <a:gd name="T81" fmla="*/ 554832 h 2298700"/>
              <a:gd name="T82" fmla="*/ 1171862 w 2298700"/>
              <a:gd name="T83" fmla="*/ 398859 h 2298700"/>
              <a:gd name="T84" fmla="*/ 1282675 w 2298700"/>
              <a:gd name="T85" fmla="*/ 267178 h 2298700"/>
              <a:gd name="T86" fmla="*/ 1087110 w 2298700"/>
              <a:gd name="T87" fmla="*/ 283979 h 2298700"/>
              <a:gd name="T88" fmla="*/ 1044054 w 2298700"/>
              <a:gd name="T89" fmla="*/ 259005 h 2298700"/>
              <a:gd name="T90" fmla="*/ 1040654 w 2298700"/>
              <a:gd name="T91" fmla="*/ 208376 h 2298700"/>
              <a:gd name="T92" fmla="*/ 1446288 w 2298700"/>
              <a:gd name="T93" fmla="*/ 40370 h 2298700"/>
              <a:gd name="T94" fmla="*/ 128386 w 2298700"/>
              <a:gd name="T95" fmla="*/ 3403 h 2298700"/>
              <a:gd name="T96" fmla="*/ 171711 w 2298700"/>
              <a:gd name="T97" fmla="*/ 26993 h 2298700"/>
              <a:gd name="T98" fmla="*/ 199157 w 2298700"/>
              <a:gd name="T99" fmla="*/ 67596 h 2298700"/>
              <a:gd name="T100" fmla="*/ 2201163 w 2298700"/>
              <a:gd name="T101" fmla="*/ 2093192 h 2298700"/>
              <a:gd name="T102" fmla="*/ 2249251 w 2298700"/>
              <a:gd name="T103" fmla="*/ 2107936 h 2298700"/>
              <a:gd name="T104" fmla="*/ 2283729 w 2298700"/>
              <a:gd name="T105" fmla="*/ 2142414 h 2298700"/>
              <a:gd name="T106" fmla="*/ 2298473 w 2298700"/>
              <a:gd name="T107" fmla="*/ 2190729 h 2298700"/>
              <a:gd name="T108" fmla="*/ 2288720 w 2298700"/>
              <a:gd name="T109" fmla="*/ 2240405 h 2298700"/>
              <a:gd name="T110" fmla="*/ 2257417 w 2298700"/>
              <a:gd name="T111" fmla="*/ 2278059 h 2298700"/>
              <a:gd name="T112" fmla="*/ 2211597 w 2298700"/>
              <a:gd name="T113" fmla="*/ 2297566 h 2298700"/>
              <a:gd name="T114" fmla="*/ 72132 w 2298700"/>
              <a:gd name="T115" fmla="*/ 2294164 h 2298700"/>
              <a:gd name="T116" fmla="*/ 29715 w 2298700"/>
              <a:gd name="T117" fmla="*/ 2268532 h 2298700"/>
              <a:gd name="T118" fmla="*/ 4537 w 2298700"/>
              <a:gd name="T119" fmla="*/ 2226568 h 2298700"/>
              <a:gd name="T120" fmla="*/ 907 w 2298700"/>
              <a:gd name="T121" fmla="*/ 87330 h 2298700"/>
              <a:gd name="T122" fmla="*/ 20188 w 2298700"/>
              <a:gd name="T123" fmla="*/ 41510 h 2298700"/>
              <a:gd name="T124" fmla="*/ 57842 w 2298700"/>
              <a:gd name="T125" fmla="*/ 10434 h 2298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98700" h="2298700">
                <a:moveTo>
                  <a:pt x="494084" y="1279525"/>
                </a:moveTo>
                <a:lnTo>
                  <a:pt x="844179" y="1279525"/>
                </a:lnTo>
                <a:lnTo>
                  <a:pt x="849841" y="1279752"/>
                </a:lnTo>
                <a:lnTo>
                  <a:pt x="855502" y="1280660"/>
                </a:lnTo>
                <a:lnTo>
                  <a:pt x="860710" y="1282023"/>
                </a:lnTo>
                <a:lnTo>
                  <a:pt x="865692" y="1283839"/>
                </a:lnTo>
                <a:lnTo>
                  <a:pt x="870674" y="1286109"/>
                </a:lnTo>
                <a:lnTo>
                  <a:pt x="875203" y="1289061"/>
                </a:lnTo>
                <a:lnTo>
                  <a:pt x="879732" y="1292467"/>
                </a:lnTo>
                <a:lnTo>
                  <a:pt x="883582" y="1295872"/>
                </a:lnTo>
                <a:lnTo>
                  <a:pt x="887205" y="1299959"/>
                </a:lnTo>
                <a:lnTo>
                  <a:pt x="890602" y="1304273"/>
                </a:lnTo>
                <a:lnTo>
                  <a:pt x="893320" y="1308814"/>
                </a:lnTo>
                <a:lnTo>
                  <a:pt x="895584" y="1313809"/>
                </a:lnTo>
                <a:lnTo>
                  <a:pt x="897396" y="1319031"/>
                </a:lnTo>
                <a:lnTo>
                  <a:pt x="898981" y="1324480"/>
                </a:lnTo>
                <a:lnTo>
                  <a:pt x="899660" y="1329702"/>
                </a:lnTo>
                <a:lnTo>
                  <a:pt x="900113" y="1335378"/>
                </a:lnTo>
                <a:lnTo>
                  <a:pt x="900113" y="1818531"/>
                </a:lnTo>
                <a:lnTo>
                  <a:pt x="899660" y="1824434"/>
                </a:lnTo>
                <a:lnTo>
                  <a:pt x="898981" y="1829883"/>
                </a:lnTo>
                <a:lnTo>
                  <a:pt x="897396" y="1835332"/>
                </a:lnTo>
                <a:lnTo>
                  <a:pt x="895584" y="1840554"/>
                </a:lnTo>
                <a:lnTo>
                  <a:pt x="893320" y="1845322"/>
                </a:lnTo>
                <a:lnTo>
                  <a:pt x="890602" y="1850090"/>
                </a:lnTo>
                <a:lnTo>
                  <a:pt x="887205" y="1854404"/>
                </a:lnTo>
                <a:lnTo>
                  <a:pt x="883582" y="1858264"/>
                </a:lnTo>
                <a:lnTo>
                  <a:pt x="879732" y="1861897"/>
                </a:lnTo>
                <a:lnTo>
                  <a:pt x="875203" y="1865302"/>
                </a:lnTo>
                <a:lnTo>
                  <a:pt x="870674" y="1867800"/>
                </a:lnTo>
                <a:lnTo>
                  <a:pt x="865692" y="1870524"/>
                </a:lnTo>
                <a:lnTo>
                  <a:pt x="860710" y="1872114"/>
                </a:lnTo>
                <a:lnTo>
                  <a:pt x="855502" y="1873476"/>
                </a:lnTo>
                <a:lnTo>
                  <a:pt x="849841" y="1874611"/>
                </a:lnTo>
                <a:lnTo>
                  <a:pt x="844179" y="1874838"/>
                </a:lnTo>
                <a:lnTo>
                  <a:pt x="494084" y="1874838"/>
                </a:lnTo>
                <a:lnTo>
                  <a:pt x="488423" y="1874611"/>
                </a:lnTo>
                <a:lnTo>
                  <a:pt x="482761" y="1873476"/>
                </a:lnTo>
                <a:lnTo>
                  <a:pt x="477326" y="1872114"/>
                </a:lnTo>
                <a:lnTo>
                  <a:pt x="472571" y="1870524"/>
                </a:lnTo>
                <a:lnTo>
                  <a:pt x="467589" y="1867800"/>
                </a:lnTo>
                <a:lnTo>
                  <a:pt x="463060" y="1865302"/>
                </a:lnTo>
                <a:lnTo>
                  <a:pt x="458531" y="1861897"/>
                </a:lnTo>
                <a:lnTo>
                  <a:pt x="454455" y="1858264"/>
                </a:lnTo>
                <a:lnTo>
                  <a:pt x="450831" y="1854404"/>
                </a:lnTo>
                <a:lnTo>
                  <a:pt x="447661" y="1850090"/>
                </a:lnTo>
                <a:lnTo>
                  <a:pt x="444944" y="1845322"/>
                </a:lnTo>
                <a:lnTo>
                  <a:pt x="442679" y="1840554"/>
                </a:lnTo>
                <a:lnTo>
                  <a:pt x="440868" y="1835332"/>
                </a:lnTo>
                <a:lnTo>
                  <a:pt x="439282" y="1829883"/>
                </a:lnTo>
                <a:lnTo>
                  <a:pt x="438603" y="1824434"/>
                </a:lnTo>
                <a:lnTo>
                  <a:pt x="438150" y="1818531"/>
                </a:lnTo>
                <a:lnTo>
                  <a:pt x="438150" y="1335378"/>
                </a:lnTo>
                <a:lnTo>
                  <a:pt x="438603" y="1329702"/>
                </a:lnTo>
                <a:lnTo>
                  <a:pt x="439282" y="1324480"/>
                </a:lnTo>
                <a:lnTo>
                  <a:pt x="440868" y="1319031"/>
                </a:lnTo>
                <a:lnTo>
                  <a:pt x="442679" y="1313809"/>
                </a:lnTo>
                <a:lnTo>
                  <a:pt x="444944" y="1308814"/>
                </a:lnTo>
                <a:lnTo>
                  <a:pt x="447661" y="1304273"/>
                </a:lnTo>
                <a:lnTo>
                  <a:pt x="450831" y="1299959"/>
                </a:lnTo>
                <a:lnTo>
                  <a:pt x="454455" y="1295872"/>
                </a:lnTo>
                <a:lnTo>
                  <a:pt x="458531" y="1292467"/>
                </a:lnTo>
                <a:lnTo>
                  <a:pt x="463060" y="1289061"/>
                </a:lnTo>
                <a:lnTo>
                  <a:pt x="467589" y="1286109"/>
                </a:lnTo>
                <a:lnTo>
                  <a:pt x="472571" y="1283839"/>
                </a:lnTo>
                <a:lnTo>
                  <a:pt x="477326" y="1282023"/>
                </a:lnTo>
                <a:lnTo>
                  <a:pt x="482761" y="1280660"/>
                </a:lnTo>
                <a:lnTo>
                  <a:pt x="488423" y="1279752"/>
                </a:lnTo>
                <a:lnTo>
                  <a:pt x="494084" y="1279525"/>
                </a:lnTo>
                <a:close/>
                <a:moveTo>
                  <a:pt x="1168971" y="903287"/>
                </a:moveTo>
                <a:lnTo>
                  <a:pt x="1518668" y="903287"/>
                </a:lnTo>
                <a:lnTo>
                  <a:pt x="1524553" y="903514"/>
                </a:lnTo>
                <a:lnTo>
                  <a:pt x="1529985" y="904195"/>
                </a:lnTo>
                <a:lnTo>
                  <a:pt x="1535418" y="905557"/>
                </a:lnTo>
                <a:lnTo>
                  <a:pt x="1540624" y="907600"/>
                </a:lnTo>
                <a:lnTo>
                  <a:pt x="1545377" y="909870"/>
                </a:lnTo>
                <a:lnTo>
                  <a:pt x="1550130" y="912821"/>
                </a:lnTo>
                <a:lnTo>
                  <a:pt x="1554430" y="915999"/>
                </a:lnTo>
                <a:lnTo>
                  <a:pt x="1558278" y="919404"/>
                </a:lnTo>
                <a:lnTo>
                  <a:pt x="1561900" y="923717"/>
                </a:lnTo>
                <a:lnTo>
                  <a:pt x="1565295" y="927803"/>
                </a:lnTo>
                <a:lnTo>
                  <a:pt x="1567784" y="932343"/>
                </a:lnTo>
                <a:lnTo>
                  <a:pt x="1570274" y="937337"/>
                </a:lnTo>
                <a:lnTo>
                  <a:pt x="1572085" y="942558"/>
                </a:lnTo>
                <a:lnTo>
                  <a:pt x="1573443" y="948006"/>
                </a:lnTo>
                <a:lnTo>
                  <a:pt x="1574575" y="953681"/>
                </a:lnTo>
                <a:lnTo>
                  <a:pt x="1574801" y="959355"/>
                </a:lnTo>
                <a:lnTo>
                  <a:pt x="1574801" y="1818542"/>
                </a:lnTo>
                <a:lnTo>
                  <a:pt x="1574575" y="1824444"/>
                </a:lnTo>
                <a:lnTo>
                  <a:pt x="1573443" y="1829892"/>
                </a:lnTo>
                <a:lnTo>
                  <a:pt x="1572085" y="1835340"/>
                </a:lnTo>
                <a:lnTo>
                  <a:pt x="1570274" y="1840560"/>
                </a:lnTo>
                <a:lnTo>
                  <a:pt x="1567784" y="1845327"/>
                </a:lnTo>
                <a:lnTo>
                  <a:pt x="1565295" y="1850094"/>
                </a:lnTo>
                <a:lnTo>
                  <a:pt x="1561900" y="1854407"/>
                </a:lnTo>
                <a:lnTo>
                  <a:pt x="1558278" y="1858266"/>
                </a:lnTo>
                <a:lnTo>
                  <a:pt x="1554430" y="1861898"/>
                </a:lnTo>
                <a:lnTo>
                  <a:pt x="1550130" y="1865303"/>
                </a:lnTo>
                <a:lnTo>
                  <a:pt x="1545377" y="1867800"/>
                </a:lnTo>
                <a:lnTo>
                  <a:pt x="1540624" y="1870524"/>
                </a:lnTo>
                <a:lnTo>
                  <a:pt x="1535418" y="1872113"/>
                </a:lnTo>
                <a:lnTo>
                  <a:pt x="1529985" y="1873475"/>
                </a:lnTo>
                <a:lnTo>
                  <a:pt x="1524553" y="1874610"/>
                </a:lnTo>
                <a:lnTo>
                  <a:pt x="1518668" y="1874837"/>
                </a:lnTo>
                <a:lnTo>
                  <a:pt x="1168971" y="1874837"/>
                </a:lnTo>
                <a:lnTo>
                  <a:pt x="1163312" y="1874610"/>
                </a:lnTo>
                <a:lnTo>
                  <a:pt x="1157654" y="1873475"/>
                </a:lnTo>
                <a:lnTo>
                  <a:pt x="1152221" y="1872113"/>
                </a:lnTo>
                <a:lnTo>
                  <a:pt x="1147242" y="1870524"/>
                </a:lnTo>
                <a:lnTo>
                  <a:pt x="1142262" y="1867800"/>
                </a:lnTo>
                <a:lnTo>
                  <a:pt x="1137736" y="1865303"/>
                </a:lnTo>
                <a:lnTo>
                  <a:pt x="1133435" y="1861898"/>
                </a:lnTo>
                <a:lnTo>
                  <a:pt x="1129361" y="1858266"/>
                </a:lnTo>
                <a:lnTo>
                  <a:pt x="1125740" y="1854407"/>
                </a:lnTo>
                <a:lnTo>
                  <a:pt x="1122797" y="1850094"/>
                </a:lnTo>
                <a:lnTo>
                  <a:pt x="1119855" y="1845327"/>
                </a:lnTo>
                <a:lnTo>
                  <a:pt x="1117365" y="1840560"/>
                </a:lnTo>
                <a:lnTo>
                  <a:pt x="1115554" y="1835340"/>
                </a:lnTo>
                <a:lnTo>
                  <a:pt x="1114196" y="1829892"/>
                </a:lnTo>
                <a:lnTo>
                  <a:pt x="1113291" y="1824444"/>
                </a:lnTo>
                <a:lnTo>
                  <a:pt x="1112838" y="1818542"/>
                </a:lnTo>
                <a:lnTo>
                  <a:pt x="1112838" y="959355"/>
                </a:lnTo>
                <a:lnTo>
                  <a:pt x="1113291" y="953681"/>
                </a:lnTo>
                <a:lnTo>
                  <a:pt x="1114196" y="948006"/>
                </a:lnTo>
                <a:lnTo>
                  <a:pt x="1115554" y="942558"/>
                </a:lnTo>
                <a:lnTo>
                  <a:pt x="1117365" y="937337"/>
                </a:lnTo>
                <a:lnTo>
                  <a:pt x="1119855" y="932343"/>
                </a:lnTo>
                <a:lnTo>
                  <a:pt x="1122797" y="927803"/>
                </a:lnTo>
                <a:lnTo>
                  <a:pt x="1125740" y="923717"/>
                </a:lnTo>
                <a:lnTo>
                  <a:pt x="1129361" y="919404"/>
                </a:lnTo>
                <a:lnTo>
                  <a:pt x="1133435" y="915999"/>
                </a:lnTo>
                <a:lnTo>
                  <a:pt x="1137736" y="912821"/>
                </a:lnTo>
                <a:lnTo>
                  <a:pt x="1142262" y="909870"/>
                </a:lnTo>
                <a:lnTo>
                  <a:pt x="1147242" y="907600"/>
                </a:lnTo>
                <a:lnTo>
                  <a:pt x="1152221" y="905557"/>
                </a:lnTo>
                <a:lnTo>
                  <a:pt x="1157654" y="904195"/>
                </a:lnTo>
                <a:lnTo>
                  <a:pt x="1163312" y="903514"/>
                </a:lnTo>
                <a:lnTo>
                  <a:pt x="1168971" y="903287"/>
                </a:lnTo>
                <a:close/>
                <a:moveTo>
                  <a:pt x="1841899" y="450850"/>
                </a:moveTo>
                <a:lnTo>
                  <a:pt x="2191940" y="450850"/>
                </a:lnTo>
                <a:lnTo>
                  <a:pt x="2197604" y="451077"/>
                </a:lnTo>
                <a:lnTo>
                  <a:pt x="2203268" y="451985"/>
                </a:lnTo>
                <a:lnTo>
                  <a:pt x="2208706" y="453573"/>
                </a:lnTo>
                <a:lnTo>
                  <a:pt x="2213917" y="455388"/>
                </a:lnTo>
                <a:lnTo>
                  <a:pt x="2218674" y="457657"/>
                </a:lnTo>
                <a:lnTo>
                  <a:pt x="2223206" y="460380"/>
                </a:lnTo>
                <a:lnTo>
                  <a:pt x="2227510" y="463556"/>
                </a:lnTo>
                <a:lnTo>
                  <a:pt x="2231589" y="467186"/>
                </a:lnTo>
                <a:lnTo>
                  <a:pt x="2235214" y="471271"/>
                </a:lnTo>
                <a:lnTo>
                  <a:pt x="2238385" y="475582"/>
                </a:lnTo>
                <a:lnTo>
                  <a:pt x="2241104" y="480119"/>
                </a:lnTo>
                <a:lnTo>
                  <a:pt x="2243596" y="484884"/>
                </a:lnTo>
                <a:lnTo>
                  <a:pt x="2245636" y="490103"/>
                </a:lnTo>
                <a:lnTo>
                  <a:pt x="2246768" y="495548"/>
                </a:lnTo>
                <a:lnTo>
                  <a:pt x="2247675" y="501221"/>
                </a:lnTo>
                <a:lnTo>
                  <a:pt x="2247901" y="506893"/>
                </a:lnTo>
                <a:lnTo>
                  <a:pt x="2247901" y="1818568"/>
                </a:lnTo>
                <a:lnTo>
                  <a:pt x="2247675" y="1824468"/>
                </a:lnTo>
                <a:lnTo>
                  <a:pt x="2246768" y="1829913"/>
                </a:lnTo>
                <a:lnTo>
                  <a:pt x="2245636" y="1835358"/>
                </a:lnTo>
                <a:lnTo>
                  <a:pt x="2243596" y="1840577"/>
                </a:lnTo>
                <a:lnTo>
                  <a:pt x="2241104" y="1845342"/>
                </a:lnTo>
                <a:lnTo>
                  <a:pt x="2238385" y="1850107"/>
                </a:lnTo>
                <a:lnTo>
                  <a:pt x="2235214" y="1854418"/>
                </a:lnTo>
                <a:lnTo>
                  <a:pt x="2231589" y="1858275"/>
                </a:lnTo>
                <a:lnTo>
                  <a:pt x="2227510" y="1861905"/>
                </a:lnTo>
                <a:lnTo>
                  <a:pt x="2223206" y="1865309"/>
                </a:lnTo>
                <a:lnTo>
                  <a:pt x="2218674" y="1867804"/>
                </a:lnTo>
                <a:lnTo>
                  <a:pt x="2213917" y="1870527"/>
                </a:lnTo>
                <a:lnTo>
                  <a:pt x="2208706" y="1872115"/>
                </a:lnTo>
                <a:lnTo>
                  <a:pt x="2203268" y="1873477"/>
                </a:lnTo>
                <a:lnTo>
                  <a:pt x="2197604" y="1874611"/>
                </a:lnTo>
                <a:lnTo>
                  <a:pt x="2191940" y="1874838"/>
                </a:lnTo>
                <a:lnTo>
                  <a:pt x="1841899" y="1874838"/>
                </a:lnTo>
                <a:lnTo>
                  <a:pt x="1836235" y="1874611"/>
                </a:lnTo>
                <a:lnTo>
                  <a:pt x="1830798" y="1873477"/>
                </a:lnTo>
                <a:lnTo>
                  <a:pt x="1825360" y="1872115"/>
                </a:lnTo>
                <a:lnTo>
                  <a:pt x="1820149" y="1870527"/>
                </a:lnTo>
                <a:lnTo>
                  <a:pt x="1815165" y="1867804"/>
                </a:lnTo>
                <a:lnTo>
                  <a:pt x="1810633" y="1865309"/>
                </a:lnTo>
                <a:lnTo>
                  <a:pt x="1806329" y="1861905"/>
                </a:lnTo>
                <a:lnTo>
                  <a:pt x="1802477" y="1858275"/>
                </a:lnTo>
                <a:lnTo>
                  <a:pt x="1798852" y="1854418"/>
                </a:lnTo>
                <a:lnTo>
                  <a:pt x="1795454" y="1850107"/>
                </a:lnTo>
                <a:lnTo>
                  <a:pt x="1792508" y="1845342"/>
                </a:lnTo>
                <a:lnTo>
                  <a:pt x="1790243" y="1840577"/>
                </a:lnTo>
                <a:lnTo>
                  <a:pt x="1788430" y="1835358"/>
                </a:lnTo>
                <a:lnTo>
                  <a:pt x="1786844" y="1829913"/>
                </a:lnTo>
                <a:lnTo>
                  <a:pt x="1786165" y="1824468"/>
                </a:lnTo>
                <a:lnTo>
                  <a:pt x="1785938" y="1818568"/>
                </a:lnTo>
                <a:lnTo>
                  <a:pt x="1785938" y="506893"/>
                </a:lnTo>
                <a:lnTo>
                  <a:pt x="1786165" y="501221"/>
                </a:lnTo>
                <a:lnTo>
                  <a:pt x="1786844" y="495548"/>
                </a:lnTo>
                <a:lnTo>
                  <a:pt x="1788430" y="490103"/>
                </a:lnTo>
                <a:lnTo>
                  <a:pt x="1790243" y="484884"/>
                </a:lnTo>
                <a:lnTo>
                  <a:pt x="1792508" y="480119"/>
                </a:lnTo>
                <a:lnTo>
                  <a:pt x="1795454" y="475582"/>
                </a:lnTo>
                <a:lnTo>
                  <a:pt x="1798852" y="471271"/>
                </a:lnTo>
                <a:lnTo>
                  <a:pt x="1802477" y="467186"/>
                </a:lnTo>
                <a:lnTo>
                  <a:pt x="1806329" y="463556"/>
                </a:lnTo>
                <a:lnTo>
                  <a:pt x="1810633" y="460380"/>
                </a:lnTo>
                <a:lnTo>
                  <a:pt x="1815165" y="457657"/>
                </a:lnTo>
                <a:lnTo>
                  <a:pt x="1820149" y="455388"/>
                </a:lnTo>
                <a:lnTo>
                  <a:pt x="1825360" y="453573"/>
                </a:lnTo>
                <a:lnTo>
                  <a:pt x="1830798" y="451985"/>
                </a:lnTo>
                <a:lnTo>
                  <a:pt x="1836235" y="451077"/>
                </a:lnTo>
                <a:lnTo>
                  <a:pt x="1841899" y="450850"/>
                </a:lnTo>
                <a:close/>
                <a:moveTo>
                  <a:pt x="1458752" y="38100"/>
                </a:moveTo>
                <a:lnTo>
                  <a:pt x="1461698" y="38100"/>
                </a:lnTo>
                <a:lnTo>
                  <a:pt x="1464870" y="38100"/>
                </a:lnTo>
                <a:lnTo>
                  <a:pt x="1468043" y="38327"/>
                </a:lnTo>
                <a:lnTo>
                  <a:pt x="1470989" y="38554"/>
                </a:lnTo>
                <a:lnTo>
                  <a:pt x="1473935" y="39235"/>
                </a:lnTo>
                <a:lnTo>
                  <a:pt x="1477107" y="40143"/>
                </a:lnTo>
                <a:lnTo>
                  <a:pt x="1479827" y="40825"/>
                </a:lnTo>
                <a:lnTo>
                  <a:pt x="1482773" y="42187"/>
                </a:lnTo>
                <a:lnTo>
                  <a:pt x="1485718" y="43322"/>
                </a:lnTo>
                <a:lnTo>
                  <a:pt x="1488438" y="44684"/>
                </a:lnTo>
                <a:lnTo>
                  <a:pt x="1491157" y="46500"/>
                </a:lnTo>
                <a:lnTo>
                  <a:pt x="1493876" y="48317"/>
                </a:lnTo>
                <a:lnTo>
                  <a:pt x="1496143" y="50133"/>
                </a:lnTo>
                <a:lnTo>
                  <a:pt x="1498409" y="52176"/>
                </a:lnTo>
                <a:lnTo>
                  <a:pt x="1500675" y="54447"/>
                </a:lnTo>
                <a:lnTo>
                  <a:pt x="1502714" y="56490"/>
                </a:lnTo>
                <a:lnTo>
                  <a:pt x="1504754" y="59214"/>
                </a:lnTo>
                <a:lnTo>
                  <a:pt x="1506567" y="61485"/>
                </a:lnTo>
                <a:lnTo>
                  <a:pt x="1508153" y="64436"/>
                </a:lnTo>
                <a:lnTo>
                  <a:pt x="1509739" y="66934"/>
                </a:lnTo>
                <a:lnTo>
                  <a:pt x="1511099" y="69658"/>
                </a:lnTo>
                <a:lnTo>
                  <a:pt x="1512005" y="72609"/>
                </a:lnTo>
                <a:lnTo>
                  <a:pt x="1513138" y="75334"/>
                </a:lnTo>
                <a:lnTo>
                  <a:pt x="1514045" y="78512"/>
                </a:lnTo>
                <a:lnTo>
                  <a:pt x="1514725" y="81691"/>
                </a:lnTo>
                <a:lnTo>
                  <a:pt x="1515178" y="84642"/>
                </a:lnTo>
                <a:lnTo>
                  <a:pt x="1515405" y="87821"/>
                </a:lnTo>
                <a:lnTo>
                  <a:pt x="1543051" y="488083"/>
                </a:lnTo>
                <a:lnTo>
                  <a:pt x="1543051" y="493305"/>
                </a:lnTo>
                <a:lnTo>
                  <a:pt x="1542371" y="498754"/>
                </a:lnTo>
                <a:lnTo>
                  <a:pt x="1541691" y="503976"/>
                </a:lnTo>
                <a:lnTo>
                  <a:pt x="1540105" y="509198"/>
                </a:lnTo>
                <a:lnTo>
                  <a:pt x="1538066" y="513965"/>
                </a:lnTo>
                <a:lnTo>
                  <a:pt x="1535800" y="518506"/>
                </a:lnTo>
                <a:lnTo>
                  <a:pt x="1532854" y="522820"/>
                </a:lnTo>
                <a:lnTo>
                  <a:pt x="1529908" y="526906"/>
                </a:lnTo>
                <a:lnTo>
                  <a:pt x="1526282" y="530539"/>
                </a:lnTo>
                <a:lnTo>
                  <a:pt x="1522429" y="533944"/>
                </a:lnTo>
                <a:lnTo>
                  <a:pt x="1518350" y="537123"/>
                </a:lnTo>
                <a:lnTo>
                  <a:pt x="1513592" y="539620"/>
                </a:lnTo>
                <a:lnTo>
                  <a:pt x="1509059" y="541663"/>
                </a:lnTo>
                <a:lnTo>
                  <a:pt x="1503847" y="543253"/>
                </a:lnTo>
                <a:lnTo>
                  <a:pt x="1498635" y="544615"/>
                </a:lnTo>
                <a:lnTo>
                  <a:pt x="1493197" y="545069"/>
                </a:lnTo>
                <a:lnTo>
                  <a:pt x="1488211" y="545296"/>
                </a:lnTo>
                <a:lnTo>
                  <a:pt x="1482999" y="544842"/>
                </a:lnTo>
                <a:lnTo>
                  <a:pt x="1478014" y="543934"/>
                </a:lnTo>
                <a:lnTo>
                  <a:pt x="1473481" y="542799"/>
                </a:lnTo>
                <a:lnTo>
                  <a:pt x="1469629" y="541437"/>
                </a:lnTo>
                <a:lnTo>
                  <a:pt x="1466003" y="539847"/>
                </a:lnTo>
                <a:lnTo>
                  <a:pt x="1462604" y="537804"/>
                </a:lnTo>
                <a:lnTo>
                  <a:pt x="1459205" y="535761"/>
                </a:lnTo>
                <a:lnTo>
                  <a:pt x="1456032" y="533490"/>
                </a:lnTo>
                <a:lnTo>
                  <a:pt x="1453086" y="530766"/>
                </a:lnTo>
                <a:lnTo>
                  <a:pt x="1450367" y="528041"/>
                </a:lnTo>
                <a:lnTo>
                  <a:pt x="1447874" y="525090"/>
                </a:lnTo>
                <a:lnTo>
                  <a:pt x="1445382" y="522139"/>
                </a:lnTo>
                <a:lnTo>
                  <a:pt x="1443342" y="518733"/>
                </a:lnTo>
                <a:lnTo>
                  <a:pt x="1441529" y="515100"/>
                </a:lnTo>
                <a:lnTo>
                  <a:pt x="1439943" y="511468"/>
                </a:lnTo>
                <a:lnTo>
                  <a:pt x="1438583" y="507608"/>
                </a:lnTo>
                <a:lnTo>
                  <a:pt x="1437677" y="503749"/>
                </a:lnTo>
                <a:lnTo>
                  <a:pt x="1436770" y="499662"/>
                </a:lnTo>
                <a:lnTo>
                  <a:pt x="1436317" y="495348"/>
                </a:lnTo>
                <a:lnTo>
                  <a:pt x="1419775" y="256735"/>
                </a:lnTo>
                <a:lnTo>
                  <a:pt x="1404592" y="280119"/>
                </a:lnTo>
                <a:lnTo>
                  <a:pt x="1396434" y="292606"/>
                </a:lnTo>
                <a:lnTo>
                  <a:pt x="1387596" y="304866"/>
                </a:lnTo>
                <a:lnTo>
                  <a:pt x="1378531" y="317580"/>
                </a:lnTo>
                <a:lnTo>
                  <a:pt x="1369014" y="330748"/>
                </a:lnTo>
                <a:lnTo>
                  <a:pt x="1359270" y="343916"/>
                </a:lnTo>
                <a:lnTo>
                  <a:pt x="1348845" y="357311"/>
                </a:lnTo>
                <a:lnTo>
                  <a:pt x="1338421" y="370933"/>
                </a:lnTo>
                <a:lnTo>
                  <a:pt x="1327317" y="384782"/>
                </a:lnTo>
                <a:lnTo>
                  <a:pt x="1315760" y="398632"/>
                </a:lnTo>
                <a:lnTo>
                  <a:pt x="1303750" y="412935"/>
                </a:lnTo>
                <a:lnTo>
                  <a:pt x="1291513" y="426784"/>
                </a:lnTo>
                <a:lnTo>
                  <a:pt x="1278823" y="441314"/>
                </a:lnTo>
                <a:lnTo>
                  <a:pt x="1265679" y="455390"/>
                </a:lnTo>
                <a:lnTo>
                  <a:pt x="1252082" y="469920"/>
                </a:lnTo>
                <a:lnTo>
                  <a:pt x="1233500" y="488991"/>
                </a:lnTo>
                <a:lnTo>
                  <a:pt x="1214465" y="507608"/>
                </a:lnTo>
                <a:lnTo>
                  <a:pt x="1195430" y="525998"/>
                </a:lnTo>
                <a:lnTo>
                  <a:pt x="1175715" y="543707"/>
                </a:lnTo>
                <a:lnTo>
                  <a:pt x="1156226" y="560961"/>
                </a:lnTo>
                <a:lnTo>
                  <a:pt x="1136058" y="577762"/>
                </a:lnTo>
                <a:lnTo>
                  <a:pt x="1115663" y="594336"/>
                </a:lnTo>
                <a:lnTo>
                  <a:pt x="1095041" y="610455"/>
                </a:lnTo>
                <a:lnTo>
                  <a:pt x="1074193" y="625893"/>
                </a:lnTo>
                <a:lnTo>
                  <a:pt x="1053118" y="641105"/>
                </a:lnTo>
                <a:lnTo>
                  <a:pt x="1031590" y="655408"/>
                </a:lnTo>
                <a:lnTo>
                  <a:pt x="1010062" y="669711"/>
                </a:lnTo>
                <a:lnTo>
                  <a:pt x="988081" y="683333"/>
                </a:lnTo>
                <a:lnTo>
                  <a:pt x="966099" y="696501"/>
                </a:lnTo>
                <a:lnTo>
                  <a:pt x="943891" y="709442"/>
                </a:lnTo>
                <a:lnTo>
                  <a:pt x="921004" y="721702"/>
                </a:lnTo>
                <a:lnTo>
                  <a:pt x="906954" y="729194"/>
                </a:lnTo>
                <a:lnTo>
                  <a:pt x="892451" y="736232"/>
                </a:lnTo>
                <a:lnTo>
                  <a:pt x="878174" y="743497"/>
                </a:lnTo>
                <a:lnTo>
                  <a:pt x="863671" y="750309"/>
                </a:lnTo>
                <a:lnTo>
                  <a:pt x="848941" y="756893"/>
                </a:lnTo>
                <a:lnTo>
                  <a:pt x="834212" y="763477"/>
                </a:lnTo>
                <a:lnTo>
                  <a:pt x="819482" y="769834"/>
                </a:lnTo>
                <a:lnTo>
                  <a:pt x="804526" y="775736"/>
                </a:lnTo>
                <a:lnTo>
                  <a:pt x="789569" y="781866"/>
                </a:lnTo>
                <a:lnTo>
                  <a:pt x="774613" y="787542"/>
                </a:lnTo>
                <a:lnTo>
                  <a:pt x="759430" y="793218"/>
                </a:lnTo>
                <a:lnTo>
                  <a:pt x="744247" y="798440"/>
                </a:lnTo>
                <a:lnTo>
                  <a:pt x="729064" y="803435"/>
                </a:lnTo>
                <a:lnTo>
                  <a:pt x="713655" y="808657"/>
                </a:lnTo>
                <a:lnTo>
                  <a:pt x="698472" y="813197"/>
                </a:lnTo>
                <a:lnTo>
                  <a:pt x="682609" y="817965"/>
                </a:lnTo>
                <a:lnTo>
                  <a:pt x="667199" y="822279"/>
                </a:lnTo>
                <a:lnTo>
                  <a:pt x="651563" y="826365"/>
                </a:lnTo>
                <a:lnTo>
                  <a:pt x="635701" y="830452"/>
                </a:lnTo>
                <a:lnTo>
                  <a:pt x="620064" y="834084"/>
                </a:lnTo>
                <a:lnTo>
                  <a:pt x="604202" y="837717"/>
                </a:lnTo>
                <a:lnTo>
                  <a:pt x="588112" y="841350"/>
                </a:lnTo>
                <a:lnTo>
                  <a:pt x="572249" y="844528"/>
                </a:lnTo>
                <a:lnTo>
                  <a:pt x="555933" y="847479"/>
                </a:lnTo>
                <a:lnTo>
                  <a:pt x="539618" y="850431"/>
                </a:lnTo>
                <a:lnTo>
                  <a:pt x="523528" y="852928"/>
                </a:lnTo>
                <a:lnTo>
                  <a:pt x="507212" y="855653"/>
                </a:lnTo>
                <a:lnTo>
                  <a:pt x="490896" y="857923"/>
                </a:lnTo>
                <a:lnTo>
                  <a:pt x="474353" y="859966"/>
                </a:lnTo>
                <a:lnTo>
                  <a:pt x="458037" y="861783"/>
                </a:lnTo>
                <a:lnTo>
                  <a:pt x="441268" y="863372"/>
                </a:lnTo>
                <a:lnTo>
                  <a:pt x="424726" y="864961"/>
                </a:lnTo>
                <a:lnTo>
                  <a:pt x="419287" y="865188"/>
                </a:lnTo>
                <a:lnTo>
                  <a:pt x="414075" y="864734"/>
                </a:lnTo>
                <a:lnTo>
                  <a:pt x="409089" y="863826"/>
                </a:lnTo>
                <a:lnTo>
                  <a:pt x="404104" y="862464"/>
                </a:lnTo>
                <a:lnTo>
                  <a:pt x="400252" y="861329"/>
                </a:lnTo>
                <a:lnTo>
                  <a:pt x="396626" y="859739"/>
                </a:lnTo>
                <a:lnTo>
                  <a:pt x="393227" y="857923"/>
                </a:lnTo>
                <a:lnTo>
                  <a:pt x="389827" y="855880"/>
                </a:lnTo>
                <a:lnTo>
                  <a:pt x="386882" y="853609"/>
                </a:lnTo>
                <a:lnTo>
                  <a:pt x="383936" y="850885"/>
                </a:lnTo>
                <a:lnTo>
                  <a:pt x="381216" y="848161"/>
                </a:lnTo>
                <a:lnTo>
                  <a:pt x="378497" y="845209"/>
                </a:lnTo>
                <a:lnTo>
                  <a:pt x="376231" y="842258"/>
                </a:lnTo>
                <a:lnTo>
                  <a:pt x="374191" y="838852"/>
                </a:lnTo>
                <a:lnTo>
                  <a:pt x="372378" y="835447"/>
                </a:lnTo>
                <a:lnTo>
                  <a:pt x="370566" y="831814"/>
                </a:lnTo>
                <a:lnTo>
                  <a:pt x="369206" y="827955"/>
                </a:lnTo>
                <a:lnTo>
                  <a:pt x="368299" y="824095"/>
                </a:lnTo>
                <a:lnTo>
                  <a:pt x="367620" y="820008"/>
                </a:lnTo>
                <a:lnTo>
                  <a:pt x="366940" y="815922"/>
                </a:lnTo>
                <a:lnTo>
                  <a:pt x="366713" y="810473"/>
                </a:lnTo>
                <a:lnTo>
                  <a:pt x="367167" y="805024"/>
                </a:lnTo>
                <a:lnTo>
                  <a:pt x="368073" y="799802"/>
                </a:lnTo>
                <a:lnTo>
                  <a:pt x="369206" y="795034"/>
                </a:lnTo>
                <a:lnTo>
                  <a:pt x="371472" y="790040"/>
                </a:lnTo>
                <a:lnTo>
                  <a:pt x="373738" y="785272"/>
                </a:lnTo>
                <a:lnTo>
                  <a:pt x="376231" y="780958"/>
                </a:lnTo>
                <a:lnTo>
                  <a:pt x="379403" y="776872"/>
                </a:lnTo>
                <a:lnTo>
                  <a:pt x="383029" y="773239"/>
                </a:lnTo>
                <a:lnTo>
                  <a:pt x="386882" y="769607"/>
                </a:lnTo>
                <a:lnTo>
                  <a:pt x="390961" y="766882"/>
                </a:lnTo>
                <a:lnTo>
                  <a:pt x="395266" y="763931"/>
                </a:lnTo>
                <a:lnTo>
                  <a:pt x="400252" y="761887"/>
                </a:lnTo>
                <a:lnTo>
                  <a:pt x="405237" y="760071"/>
                </a:lnTo>
                <a:lnTo>
                  <a:pt x="410222" y="758709"/>
                </a:lnTo>
                <a:lnTo>
                  <a:pt x="415661" y="758255"/>
                </a:lnTo>
                <a:lnTo>
                  <a:pt x="431071" y="756666"/>
                </a:lnTo>
                <a:lnTo>
                  <a:pt x="446027" y="755076"/>
                </a:lnTo>
                <a:lnTo>
                  <a:pt x="461210" y="753714"/>
                </a:lnTo>
                <a:lnTo>
                  <a:pt x="476166" y="751898"/>
                </a:lnTo>
                <a:lnTo>
                  <a:pt x="491123" y="749854"/>
                </a:lnTo>
                <a:lnTo>
                  <a:pt x="506079" y="747357"/>
                </a:lnTo>
                <a:lnTo>
                  <a:pt x="521035" y="745087"/>
                </a:lnTo>
                <a:lnTo>
                  <a:pt x="535765" y="742589"/>
                </a:lnTo>
                <a:lnTo>
                  <a:pt x="550495" y="739638"/>
                </a:lnTo>
                <a:lnTo>
                  <a:pt x="565224" y="736913"/>
                </a:lnTo>
                <a:lnTo>
                  <a:pt x="579728" y="733735"/>
                </a:lnTo>
                <a:lnTo>
                  <a:pt x="594231" y="730329"/>
                </a:lnTo>
                <a:lnTo>
                  <a:pt x="608734" y="726697"/>
                </a:lnTo>
                <a:lnTo>
                  <a:pt x="623010" y="723064"/>
                </a:lnTo>
                <a:lnTo>
                  <a:pt x="637287" y="719432"/>
                </a:lnTo>
                <a:lnTo>
                  <a:pt x="651563" y="715345"/>
                </a:lnTo>
                <a:lnTo>
                  <a:pt x="665613" y="711259"/>
                </a:lnTo>
                <a:lnTo>
                  <a:pt x="679890" y="706945"/>
                </a:lnTo>
                <a:lnTo>
                  <a:pt x="693713" y="702404"/>
                </a:lnTo>
                <a:lnTo>
                  <a:pt x="707763" y="697864"/>
                </a:lnTo>
                <a:lnTo>
                  <a:pt x="721586" y="692869"/>
                </a:lnTo>
                <a:lnTo>
                  <a:pt x="735183" y="687874"/>
                </a:lnTo>
                <a:lnTo>
                  <a:pt x="749233" y="682652"/>
                </a:lnTo>
                <a:lnTo>
                  <a:pt x="762603" y="677430"/>
                </a:lnTo>
                <a:lnTo>
                  <a:pt x="776199" y="671755"/>
                </a:lnTo>
                <a:lnTo>
                  <a:pt x="789569" y="666079"/>
                </a:lnTo>
                <a:lnTo>
                  <a:pt x="803166" y="660176"/>
                </a:lnTo>
                <a:lnTo>
                  <a:pt x="816536" y="654273"/>
                </a:lnTo>
                <a:lnTo>
                  <a:pt x="829679" y="648143"/>
                </a:lnTo>
                <a:lnTo>
                  <a:pt x="842823" y="641559"/>
                </a:lnTo>
                <a:lnTo>
                  <a:pt x="855966" y="634975"/>
                </a:lnTo>
                <a:lnTo>
                  <a:pt x="868883" y="628164"/>
                </a:lnTo>
                <a:lnTo>
                  <a:pt x="889505" y="617039"/>
                </a:lnTo>
                <a:lnTo>
                  <a:pt x="910126" y="605460"/>
                </a:lnTo>
                <a:lnTo>
                  <a:pt x="930068" y="593655"/>
                </a:lnTo>
                <a:lnTo>
                  <a:pt x="950237" y="580941"/>
                </a:lnTo>
                <a:lnTo>
                  <a:pt x="970178" y="568000"/>
                </a:lnTo>
                <a:lnTo>
                  <a:pt x="989667" y="554832"/>
                </a:lnTo>
                <a:lnTo>
                  <a:pt x="1008929" y="540982"/>
                </a:lnTo>
                <a:lnTo>
                  <a:pt x="1027964" y="526906"/>
                </a:lnTo>
                <a:lnTo>
                  <a:pt x="1046773" y="512149"/>
                </a:lnTo>
                <a:lnTo>
                  <a:pt x="1065355" y="497165"/>
                </a:lnTo>
                <a:lnTo>
                  <a:pt x="1083937" y="481726"/>
                </a:lnTo>
                <a:lnTo>
                  <a:pt x="1102066" y="466061"/>
                </a:lnTo>
                <a:lnTo>
                  <a:pt x="1119742" y="449714"/>
                </a:lnTo>
                <a:lnTo>
                  <a:pt x="1137644" y="433141"/>
                </a:lnTo>
                <a:lnTo>
                  <a:pt x="1154866" y="416113"/>
                </a:lnTo>
                <a:lnTo>
                  <a:pt x="1171862" y="398859"/>
                </a:lnTo>
                <a:lnTo>
                  <a:pt x="1184779" y="385236"/>
                </a:lnTo>
                <a:lnTo>
                  <a:pt x="1197469" y="371841"/>
                </a:lnTo>
                <a:lnTo>
                  <a:pt x="1209480" y="358219"/>
                </a:lnTo>
                <a:lnTo>
                  <a:pt x="1221037" y="344597"/>
                </a:lnTo>
                <a:lnTo>
                  <a:pt x="1232367" y="331429"/>
                </a:lnTo>
                <a:lnTo>
                  <a:pt x="1243245" y="318261"/>
                </a:lnTo>
                <a:lnTo>
                  <a:pt x="1253895" y="305093"/>
                </a:lnTo>
                <a:lnTo>
                  <a:pt x="1263866" y="292606"/>
                </a:lnTo>
                <a:lnTo>
                  <a:pt x="1273384" y="279665"/>
                </a:lnTo>
                <a:lnTo>
                  <a:pt x="1282675" y="267178"/>
                </a:lnTo>
                <a:lnTo>
                  <a:pt x="1291739" y="255145"/>
                </a:lnTo>
                <a:lnTo>
                  <a:pt x="1300124" y="242886"/>
                </a:lnTo>
                <a:lnTo>
                  <a:pt x="1308282" y="231307"/>
                </a:lnTo>
                <a:lnTo>
                  <a:pt x="1316213" y="219728"/>
                </a:lnTo>
                <a:lnTo>
                  <a:pt x="1330263" y="197706"/>
                </a:lnTo>
                <a:lnTo>
                  <a:pt x="1107958" y="281027"/>
                </a:lnTo>
                <a:lnTo>
                  <a:pt x="1102746" y="282390"/>
                </a:lnTo>
                <a:lnTo>
                  <a:pt x="1097534" y="283525"/>
                </a:lnTo>
                <a:lnTo>
                  <a:pt x="1092322" y="283979"/>
                </a:lnTo>
                <a:lnTo>
                  <a:pt x="1087110" y="283979"/>
                </a:lnTo>
                <a:lnTo>
                  <a:pt x="1081898" y="283752"/>
                </a:lnTo>
                <a:lnTo>
                  <a:pt x="1076686" y="282844"/>
                </a:lnTo>
                <a:lnTo>
                  <a:pt x="1071927" y="281255"/>
                </a:lnTo>
                <a:lnTo>
                  <a:pt x="1067168" y="279438"/>
                </a:lnTo>
                <a:lnTo>
                  <a:pt x="1062636" y="277168"/>
                </a:lnTo>
                <a:lnTo>
                  <a:pt x="1058103" y="274216"/>
                </a:lnTo>
                <a:lnTo>
                  <a:pt x="1054251" y="270811"/>
                </a:lnTo>
                <a:lnTo>
                  <a:pt x="1050399" y="267178"/>
                </a:lnTo>
                <a:lnTo>
                  <a:pt x="1047226" y="263319"/>
                </a:lnTo>
                <a:lnTo>
                  <a:pt x="1044054" y="259005"/>
                </a:lnTo>
                <a:lnTo>
                  <a:pt x="1041561" y="254237"/>
                </a:lnTo>
                <a:lnTo>
                  <a:pt x="1039295" y="249470"/>
                </a:lnTo>
                <a:lnTo>
                  <a:pt x="1037482" y="244021"/>
                </a:lnTo>
                <a:lnTo>
                  <a:pt x="1036575" y="238799"/>
                </a:lnTo>
                <a:lnTo>
                  <a:pt x="1036122" y="233350"/>
                </a:lnTo>
                <a:lnTo>
                  <a:pt x="1036122" y="228355"/>
                </a:lnTo>
                <a:lnTo>
                  <a:pt x="1036349" y="223134"/>
                </a:lnTo>
                <a:lnTo>
                  <a:pt x="1037255" y="218139"/>
                </a:lnTo>
                <a:lnTo>
                  <a:pt x="1038841" y="213144"/>
                </a:lnTo>
                <a:lnTo>
                  <a:pt x="1040654" y="208376"/>
                </a:lnTo>
                <a:lnTo>
                  <a:pt x="1042920" y="203836"/>
                </a:lnTo>
                <a:lnTo>
                  <a:pt x="1045866" y="199295"/>
                </a:lnTo>
                <a:lnTo>
                  <a:pt x="1049266" y="195435"/>
                </a:lnTo>
                <a:lnTo>
                  <a:pt x="1052891" y="191576"/>
                </a:lnTo>
                <a:lnTo>
                  <a:pt x="1056744" y="188170"/>
                </a:lnTo>
                <a:lnTo>
                  <a:pt x="1061049" y="185219"/>
                </a:lnTo>
                <a:lnTo>
                  <a:pt x="1065582" y="182494"/>
                </a:lnTo>
                <a:lnTo>
                  <a:pt x="1070567" y="180451"/>
                </a:lnTo>
                <a:lnTo>
                  <a:pt x="1443569" y="41279"/>
                </a:lnTo>
                <a:lnTo>
                  <a:pt x="1446288" y="40370"/>
                </a:lnTo>
                <a:lnTo>
                  <a:pt x="1449461" y="39462"/>
                </a:lnTo>
                <a:lnTo>
                  <a:pt x="1452633" y="38781"/>
                </a:lnTo>
                <a:lnTo>
                  <a:pt x="1455579" y="38327"/>
                </a:lnTo>
                <a:lnTo>
                  <a:pt x="1458752" y="38100"/>
                </a:lnTo>
                <a:close/>
                <a:moveTo>
                  <a:pt x="102528" y="0"/>
                </a:moveTo>
                <a:lnTo>
                  <a:pt x="107971" y="454"/>
                </a:lnTo>
                <a:lnTo>
                  <a:pt x="113189" y="681"/>
                </a:lnTo>
                <a:lnTo>
                  <a:pt x="118406" y="1361"/>
                </a:lnTo>
                <a:lnTo>
                  <a:pt x="123169" y="2268"/>
                </a:lnTo>
                <a:lnTo>
                  <a:pt x="128386" y="3403"/>
                </a:lnTo>
                <a:lnTo>
                  <a:pt x="133376" y="4764"/>
                </a:lnTo>
                <a:lnTo>
                  <a:pt x="137913" y="6578"/>
                </a:lnTo>
                <a:lnTo>
                  <a:pt x="142450" y="8393"/>
                </a:lnTo>
                <a:lnTo>
                  <a:pt x="147213" y="10434"/>
                </a:lnTo>
                <a:lnTo>
                  <a:pt x="151523" y="12476"/>
                </a:lnTo>
                <a:lnTo>
                  <a:pt x="156059" y="14971"/>
                </a:lnTo>
                <a:lnTo>
                  <a:pt x="160143" y="17693"/>
                </a:lnTo>
                <a:lnTo>
                  <a:pt x="164225" y="20642"/>
                </a:lnTo>
                <a:lnTo>
                  <a:pt x="168082" y="23590"/>
                </a:lnTo>
                <a:lnTo>
                  <a:pt x="171711" y="26993"/>
                </a:lnTo>
                <a:lnTo>
                  <a:pt x="175340" y="30169"/>
                </a:lnTo>
                <a:lnTo>
                  <a:pt x="178743" y="33798"/>
                </a:lnTo>
                <a:lnTo>
                  <a:pt x="181918" y="37427"/>
                </a:lnTo>
                <a:lnTo>
                  <a:pt x="185094" y="41510"/>
                </a:lnTo>
                <a:lnTo>
                  <a:pt x="188043" y="45593"/>
                </a:lnTo>
                <a:lnTo>
                  <a:pt x="190538" y="49676"/>
                </a:lnTo>
                <a:lnTo>
                  <a:pt x="193033" y="53986"/>
                </a:lnTo>
                <a:lnTo>
                  <a:pt x="195074" y="58296"/>
                </a:lnTo>
                <a:lnTo>
                  <a:pt x="197343" y="63059"/>
                </a:lnTo>
                <a:lnTo>
                  <a:pt x="199157" y="67596"/>
                </a:lnTo>
                <a:lnTo>
                  <a:pt x="200745" y="72359"/>
                </a:lnTo>
                <a:lnTo>
                  <a:pt x="202106" y="77122"/>
                </a:lnTo>
                <a:lnTo>
                  <a:pt x="203467" y="82340"/>
                </a:lnTo>
                <a:lnTo>
                  <a:pt x="204148" y="87330"/>
                </a:lnTo>
                <a:lnTo>
                  <a:pt x="205055" y="92320"/>
                </a:lnTo>
                <a:lnTo>
                  <a:pt x="205282" y="97537"/>
                </a:lnTo>
                <a:lnTo>
                  <a:pt x="205509" y="102981"/>
                </a:lnTo>
                <a:lnTo>
                  <a:pt x="205509" y="2092965"/>
                </a:lnTo>
                <a:lnTo>
                  <a:pt x="2195719" y="2092965"/>
                </a:lnTo>
                <a:lnTo>
                  <a:pt x="2201163" y="2093192"/>
                </a:lnTo>
                <a:lnTo>
                  <a:pt x="2206380" y="2093419"/>
                </a:lnTo>
                <a:lnTo>
                  <a:pt x="2211597" y="2094326"/>
                </a:lnTo>
                <a:lnTo>
                  <a:pt x="2216587" y="2095233"/>
                </a:lnTo>
                <a:lnTo>
                  <a:pt x="2221578" y="2096367"/>
                </a:lnTo>
                <a:lnTo>
                  <a:pt x="2226568" y="2097501"/>
                </a:lnTo>
                <a:lnTo>
                  <a:pt x="2231105" y="2099316"/>
                </a:lnTo>
                <a:lnTo>
                  <a:pt x="2235868" y="2101131"/>
                </a:lnTo>
                <a:lnTo>
                  <a:pt x="2240405" y="2103172"/>
                </a:lnTo>
                <a:lnTo>
                  <a:pt x="2244714" y="2105667"/>
                </a:lnTo>
                <a:lnTo>
                  <a:pt x="2249251" y="2107936"/>
                </a:lnTo>
                <a:lnTo>
                  <a:pt x="2253334" y="2110658"/>
                </a:lnTo>
                <a:lnTo>
                  <a:pt x="2257417" y="2113606"/>
                </a:lnTo>
                <a:lnTo>
                  <a:pt x="2261273" y="2116328"/>
                </a:lnTo>
                <a:lnTo>
                  <a:pt x="2264902" y="2119731"/>
                </a:lnTo>
                <a:lnTo>
                  <a:pt x="2268532" y="2123133"/>
                </a:lnTo>
                <a:lnTo>
                  <a:pt x="2271934" y="2126763"/>
                </a:lnTo>
                <a:lnTo>
                  <a:pt x="2275337" y="2130619"/>
                </a:lnTo>
                <a:lnTo>
                  <a:pt x="2278285" y="2134475"/>
                </a:lnTo>
                <a:lnTo>
                  <a:pt x="2281234" y="2138331"/>
                </a:lnTo>
                <a:lnTo>
                  <a:pt x="2283729" y="2142414"/>
                </a:lnTo>
                <a:lnTo>
                  <a:pt x="2286224" y="2146724"/>
                </a:lnTo>
                <a:lnTo>
                  <a:pt x="2288720" y="2151260"/>
                </a:lnTo>
                <a:lnTo>
                  <a:pt x="2290761" y="2155797"/>
                </a:lnTo>
                <a:lnTo>
                  <a:pt x="2292576" y="2160560"/>
                </a:lnTo>
                <a:lnTo>
                  <a:pt x="2294164" y="2165324"/>
                </a:lnTo>
                <a:lnTo>
                  <a:pt x="2295298" y="2170087"/>
                </a:lnTo>
                <a:lnTo>
                  <a:pt x="2296659" y="2175304"/>
                </a:lnTo>
                <a:lnTo>
                  <a:pt x="2297339" y="2180068"/>
                </a:lnTo>
                <a:lnTo>
                  <a:pt x="2298246" y="2185285"/>
                </a:lnTo>
                <a:lnTo>
                  <a:pt x="2298473" y="2190729"/>
                </a:lnTo>
                <a:lnTo>
                  <a:pt x="2298700" y="2195946"/>
                </a:lnTo>
                <a:lnTo>
                  <a:pt x="2298473" y="2201163"/>
                </a:lnTo>
                <a:lnTo>
                  <a:pt x="2298246" y="2206380"/>
                </a:lnTo>
                <a:lnTo>
                  <a:pt x="2297339" y="2211597"/>
                </a:lnTo>
                <a:lnTo>
                  <a:pt x="2296659" y="2216361"/>
                </a:lnTo>
                <a:lnTo>
                  <a:pt x="2295298" y="2221578"/>
                </a:lnTo>
                <a:lnTo>
                  <a:pt x="2294164" y="2226568"/>
                </a:lnTo>
                <a:lnTo>
                  <a:pt x="2292576" y="2231105"/>
                </a:lnTo>
                <a:lnTo>
                  <a:pt x="2290761" y="2235868"/>
                </a:lnTo>
                <a:lnTo>
                  <a:pt x="2288720" y="2240405"/>
                </a:lnTo>
                <a:lnTo>
                  <a:pt x="2286224" y="2244941"/>
                </a:lnTo>
                <a:lnTo>
                  <a:pt x="2283729" y="2249251"/>
                </a:lnTo>
                <a:lnTo>
                  <a:pt x="2281234" y="2253334"/>
                </a:lnTo>
                <a:lnTo>
                  <a:pt x="2278285" y="2257417"/>
                </a:lnTo>
                <a:lnTo>
                  <a:pt x="2275337" y="2261273"/>
                </a:lnTo>
                <a:lnTo>
                  <a:pt x="2271934" y="2264902"/>
                </a:lnTo>
                <a:lnTo>
                  <a:pt x="2268532" y="2268532"/>
                </a:lnTo>
                <a:lnTo>
                  <a:pt x="2264902" y="2271934"/>
                </a:lnTo>
                <a:lnTo>
                  <a:pt x="2261273" y="2275337"/>
                </a:lnTo>
                <a:lnTo>
                  <a:pt x="2257417" y="2278059"/>
                </a:lnTo>
                <a:lnTo>
                  <a:pt x="2253334" y="2281234"/>
                </a:lnTo>
                <a:lnTo>
                  <a:pt x="2249251" y="2283729"/>
                </a:lnTo>
                <a:lnTo>
                  <a:pt x="2244714" y="2286451"/>
                </a:lnTo>
                <a:lnTo>
                  <a:pt x="2240405" y="2288493"/>
                </a:lnTo>
                <a:lnTo>
                  <a:pt x="2235868" y="2290534"/>
                </a:lnTo>
                <a:lnTo>
                  <a:pt x="2231105" y="2292349"/>
                </a:lnTo>
                <a:lnTo>
                  <a:pt x="2226568" y="2294164"/>
                </a:lnTo>
                <a:lnTo>
                  <a:pt x="2221578" y="2295298"/>
                </a:lnTo>
                <a:lnTo>
                  <a:pt x="2216587" y="2296659"/>
                </a:lnTo>
                <a:lnTo>
                  <a:pt x="2211597" y="2297566"/>
                </a:lnTo>
                <a:lnTo>
                  <a:pt x="2206380" y="2298246"/>
                </a:lnTo>
                <a:lnTo>
                  <a:pt x="2201163" y="2298473"/>
                </a:lnTo>
                <a:lnTo>
                  <a:pt x="2195719" y="2298700"/>
                </a:lnTo>
                <a:lnTo>
                  <a:pt x="102528" y="2298700"/>
                </a:lnTo>
                <a:lnTo>
                  <a:pt x="97310" y="2298473"/>
                </a:lnTo>
                <a:lnTo>
                  <a:pt x="92093" y="2298246"/>
                </a:lnTo>
                <a:lnTo>
                  <a:pt x="86876" y="2297566"/>
                </a:lnTo>
                <a:lnTo>
                  <a:pt x="81886" y="2296659"/>
                </a:lnTo>
                <a:lnTo>
                  <a:pt x="77122" y="2295298"/>
                </a:lnTo>
                <a:lnTo>
                  <a:pt x="72132" y="2294164"/>
                </a:lnTo>
                <a:lnTo>
                  <a:pt x="67142" y="2292349"/>
                </a:lnTo>
                <a:lnTo>
                  <a:pt x="62605" y="2290534"/>
                </a:lnTo>
                <a:lnTo>
                  <a:pt x="57842" y="2288493"/>
                </a:lnTo>
                <a:lnTo>
                  <a:pt x="53532" y="2286451"/>
                </a:lnTo>
                <a:lnTo>
                  <a:pt x="49449" y="2283729"/>
                </a:lnTo>
                <a:lnTo>
                  <a:pt x="45139" y="2281234"/>
                </a:lnTo>
                <a:lnTo>
                  <a:pt x="41283" y="2278059"/>
                </a:lnTo>
                <a:lnTo>
                  <a:pt x="37200" y="2275337"/>
                </a:lnTo>
                <a:lnTo>
                  <a:pt x="33344" y="2271934"/>
                </a:lnTo>
                <a:lnTo>
                  <a:pt x="29715" y="2268532"/>
                </a:lnTo>
                <a:lnTo>
                  <a:pt x="26539" y="2264902"/>
                </a:lnTo>
                <a:lnTo>
                  <a:pt x="23364" y="2261273"/>
                </a:lnTo>
                <a:lnTo>
                  <a:pt x="20188" y="2257417"/>
                </a:lnTo>
                <a:lnTo>
                  <a:pt x="17466" y="2253334"/>
                </a:lnTo>
                <a:lnTo>
                  <a:pt x="14517" y="2249251"/>
                </a:lnTo>
                <a:lnTo>
                  <a:pt x="12249" y="2244941"/>
                </a:lnTo>
                <a:lnTo>
                  <a:pt x="9981" y="2240405"/>
                </a:lnTo>
                <a:lnTo>
                  <a:pt x="7939" y="2235868"/>
                </a:lnTo>
                <a:lnTo>
                  <a:pt x="6125" y="2231105"/>
                </a:lnTo>
                <a:lnTo>
                  <a:pt x="4537" y="2226568"/>
                </a:lnTo>
                <a:lnTo>
                  <a:pt x="2949" y="2221578"/>
                </a:lnTo>
                <a:lnTo>
                  <a:pt x="2042" y="2216361"/>
                </a:lnTo>
                <a:lnTo>
                  <a:pt x="907" y="2211597"/>
                </a:lnTo>
                <a:lnTo>
                  <a:pt x="454" y="2206380"/>
                </a:lnTo>
                <a:lnTo>
                  <a:pt x="0" y="2201163"/>
                </a:lnTo>
                <a:lnTo>
                  <a:pt x="0" y="2195946"/>
                </a:lnTo>
                <a:lnTo>
                  <a:pt x="0" y="102981"/>
                </a:lnTo>
                <a:lnTo>
                  <a:pt x="0" y="97537"/>
                </a:lnTo>
                <a:lnTo>
                  <a:pt x="454" y="92320"/>
                </a:lnTo>
                <a:lnTo>
                  <a:pt x="907" y="87330"/>
                </a:lnTo>
                <a:lnTo>
                  <a:pt x="2042" y="82340"/>
                </a:lnTo>
                <a:lnTo>
                  <a:pt x="2949" y="77122"/>
                </a:lnTo>
                <a:lnTo>
                  <a:pt x="4537" y="72359"/>
                </a:lnTo>
                <a:lnTo>
                  <a:pt x="6125" y="67596"/>
                </a:lnTo>
                <a:lnTo>
                  <a:pt x="7939" y="63059"/>
                </a:lnTo>
                <a:lnTo>
                  <a:pt x="9981" y="58296"/>
                </a:lnTo>
                <a:lnTo>
                  <a:pt x="12249" y="53986"/>
                </a:lnTo>
                <a:lnTo>
                  <a:pt x="14517" y="49676"/>
                </a:lnTo>
                <a:lnTo>
                  <a:pt x="17466" y="45593"/>
                </a:lnTo>
                <a:lnTo>
                  <a:pt x="20188" y="41510"/>
                </a:lnTo>
                <a:lnTo>
                  <a:pt x="23364" y="37427"/>
                </a:lnTo>
                <a:lnTo>
                  <a:pt x="26539" y="33798"/>
                </a:lnTo>
                <a:lnTo>
                  <a:pt x="29715" y="30169"/>
                </a:lnTo>
                <a:lnTo>
                  <a:pt x="33344" y="26993"/>
                </a:lnTo>
                <a:lnTo>
                  <a:pt x="37200" y="23590"/>
                </a:lnTo>
                <a:lnTo>
                  <a:pt x="41283" y="20642"/>
                </a:lnTo>
                <a:lnTo>
                  <a:pt x="45139" y="17693"/>
                </a:lnTo>
                <a:lnTo>
                  <a:pt x="49449" y="14971"/>
                </a:lnTo>
                <a:lnTo>
                  <a:pt x="53532" y="12476"/>
                </a:lnTo>
                <a:lnTo>
                  <a:pt x="57842" y="10434"/>
                </a:lnTo>
                <a:lnTo>
                  <a:pt x="62605" y="8393"/>
                </a:lnTo>
                <a:lnTo>
                  <a:pt x="67142" y="6578"/>
                </a:lnTo>
                <a:lnTo>
                  <a:pt x="72132" y="4764"/>
                </a:lnTo>
                <a:lnTo>
                  <a:pt x="77122" y="3403"/>
                </a:lnTo>
                <a:lnTo>
                  <a:pt x="81886" y="2268"/>
                </a:lnTo>
                <a:lnTo>
                  <a:pt x="86876" y="1361"/>
                </a:lnTo>
                <a:lnTo>
                  <a:pt x="92093" y="681"/>
                </a:lnTo>
                <a:lnTo>
                  <a:pt x="97310" y="454"/>
                </a:lnTo>
                <a:lnTo>
                  <a:pt x="102528"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latin typeface="+mn-lt"/>
              <a:ea typeface="+mn-ea"/>
              <a:cs typeface="+mn-ea"/>
              <a:sym typeface="+mn-lt"/>
            </a:endParaRPr>
          </a:p>
        </p:txBody>
      </p:sp>
      <p:sp>
        <p:nvSpPr>
          <p:cNvPr id="20" name="文本框 19"/>
          <p:cNvSpPr txBox="1"/>
          <p:nvPr/>
        </p:nvSpPr>
        <p:spPr>
          <a:xfrm>
            <a:off x="12070813" y="7218947"/>
            <a:ext cx="248786" cy="369332"/>
          </a:xfrm>
          <a:prstGeom prst="rect">
            <a:avLst/>
          </a:prstGeom>
          <a:noFill/>
        </p:spPr>
        <p:txBody>
          <a:bodyPr wrap="none" rtlCol="0">
            <a:spAutoFit/>
          </a:bodyPr>
          <a:lstStyle/>
          <a:p>
            <a:r>
              <a:rPr lang="en-US" altLang="zh-CN" dirty="0">
                <a:cs typeface="+mn-ea"/>
                <a:sym typeface="+mn-lt"/>
              </a:rPr>
              <a:t>.</a:t>
            </a:r>
            <a:endParaRPr lang="zh-CN" altLang="en-US" dirty="0">
              <a:cs typeface="+mn-ea"/>
              <a:sym typeface="+mn-lt"/>
            </a:endParaRPr>
          </a:p>
        </p:txBody>
      </p:sp>
    </p:spTree>
    <p:extLst>
      <p:ext uri="{BB962C8B-B14F-4D97-AF65-F5344CB8AC3E}">
        <p14:creationId xmlns:p14="http://schemas.microsoft.com/office/powerpoint/2010/main" val="149088154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 calcmode="lin" valueType="num">
                                      <p:cBhvr>
                                        <p:cTn id="32" dur="500" fill="hold"/>
                                        <p:tgtEl>
                                          <p:spTgt spid="11"/>
                                        </p:tgtEl>
                                        <p:attrNameLst>
                                          <p:attrName>ppt_w</p:attrName>
                                        </p:attrNameLst>
                                      </p:cBhvr>
                                      <p:tavLst>
                                        <p:tav tm="0">
                                          <p:val>
                                            <p:fltVal val="0"/>
                                          </p:val>
                                        </p:tav>
                                        <p:tav tm="100000">
                                          <p:val>
                                            <p:strVal val="#ppt_w"/>
                                          </p:val>
                                        </p:tav>
                                      </p:tavLst>
                                    </p:anim>
                                    <p:anim calcmode="lin" valueType="num">
                                      <p:cBhvr>
                                        <p:cTn id="33" dur="500" fill="hold"/>
                                        <p:tgtEl>
                                          <p:spTgt spid="11"/>
                                        </p:tgtEl>
                                        <p:attrNameLst>
                                          <p:attrName>ppt_h</p:attrName>
                                        </p:attrNameLst>
                                      </p:cBhvr>
                                      <p:tavLst>
                                        <p:tav tm="0">
                                          <p:val>
                                            <p:fltVal val="0"/>
                                          </p:val>
                                        </p:tav>
                                        <p:tav tm="100000">
                                          <p:val>
                                            <p:strVal val="#ppt_h"/>
                                          </p:val>
                                        </p:tav>
                                      </p:tavLst>
                                    </p:anim>
                                    <p:animEffect transition="in" filter="fade">
                                      <p:cBhvr>
                                        <p:cTn id="34" dur="500"/>
                                        <p:tgtEl>
                                          <p:spTgt spid="11"/>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500" fill="hold"/>
                                        <p:tgtEl>
                                          <p:spTgt spid="13"/>
                                        </p:tgtEl>
                                        <p:attrNameLst>
                                          <p:attrName>ppt_w</p:attrName>
                                        </p:attrNameLst>
                                      </p:cBhvr>
                                      <p:tavLst>
                                        <p:tav tm="0">
                                          <p:val>
                                            <p:fltVal val="0"/>
                                          </p:val>
                                        </p:tav>
                                        <p:tav tm="100000">
                                          <p:val>
                                            <p:strVal val="#ppt_w"/>
                                          </p:val>
                                        </p:tav>
                                      </p:tavLst>
                                    </p:anim>
                                    <p:anim calcmode="lin" valueType="num">
                                      <p:cBhvr>
                                        <p:cTn id="38" dur="500" fill="hold"/>
                                        <p:tgtEl>
                                          <p:spTgt spid="13"/>
                                        </p:tgtEl>
                                        <p:attrNameLst>
                                          <p:attrName>ppt_h</p:attrName>
                                        </p:attrNameLst>
                                      </p:cBhvr>
                                      <p:tavLst>
                                        <p:tav tm="0">
                                          <p:val>
                                            <p:fltVal val="0"/>
                                          </p:val>
                                        </p:tav>
                                        <p:tav tm="100000">
                                          <p:val>
                                            <p:strVal val="#ppt_h"/>
                                          </p:val>
                                        </p:tav>
                                      </p:tavLst>
                                    </p:anim>
                                    <p:animEffect transition="in" filter="fade">
                                      <p:cBhvr>
                                        <p:cTn id="39" dur="500"/>
                                        <p:tgtEl>
                                          <p:spTgt spid="13"/>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500" fill="hold"/>
                                        <p:tgtEl>
                                          <p:spTgt spid="14"/>
                                        </p:tgtEl>
                                        <p:attrNameLst>
                                          <p:attrName>ppt_w</p:attrName>
                                        </p:attrNameLst>
                                      </p:cBhvr>
                                      <p:tavLst>
                                        <p:tav tm="0">
                                          <p:val>
                                            <p:fltVal val="0"/>
                                          </p:val>
                                        </p:tav>
                                        <p:tav tm="100000">
                                          <p:val>
                                            <p:strVal val="#ppt_w"/>
                                          </p:val>
                                        </p:tav>
                                      </p:tavLst>
                                    </p:anim>
                                    <p:anim calcmode="lin" valueType="num">
                                      <p:cBhvr>
                                        <p:cTn id="43" dur="500" fill="hold"/>
                                        <p:tgtEl>
                                          <p:spTgt spid="14"/>
                                        </p:tgtEl>
                                        <p:attrNameLst>
                                          <p:attrName>ppt_h</p:attrName>
                                        </p:attrNameLst>
                                      </p:cBhvr>
                                      <p:tavLst>
                                        <p:tav tm="0">
                                          <p:val>
                                            <p:fltVal val="0"/>
                                          </p:val>
                                        </p:tav>
                                        <p:tav tm="100000">
                                          <p:val>
                                            <p:strVal val="#ppt_h"/>
                                          </p:val>
                                        </p:tav>
                                      </p:tavLst>
                                    </p:anim>
                                    <p:animEffect transition="in" filter="fade">
                                      <p:cBhvr>
                                        <p:cTn id="44" dur="500"/>
                                        <p:tgtEl>
                                          <p:spTgt spid="14"/>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p:cTn id="47" dur="500" fill="hold"/>
                                        <p:tgtEl>
                                          <p:spTgt spid="15"/>
                                        </p:tgtEl>
                                        <p:attrNameLst>
                                          <p:attrName>ppt_w</p:attrName>
                                        </p:attrNameLst>
                                      </p:cBhvr>
                                      <p:tavLst>
                                        <p:tav tm="0">
                                          <p:val>
                                            <p:fltVal val="0"/>
                                          </p:val>
                                        </p:tav>
                                        <p:tav tm="100000">
                                          <p:val>
                                            <p:strVal val="#ppt_w"/>
                                          </p:val>
                                        </p:tav>
                                      </p:tavLst>
                                    </p:anim>
                                    <p:anim calcmode="lin" valueType="num">
                                      <p:cBhvr>
                                        <p:cTn id="48" dur="500" fill="hold"/>
                                        <p:tgtEl>
                                          <p:spTgt spid="15"/>
                                        </p:tgtEl>
                                        <p:attrNameLst>
                                          <p:attrName>ppt_h</p:attrName>
                                        </p:attrNameLst>
                                      </p:cBhvr>
                                      <p:tavLst>
                                        <p:tav tm="0">
                                          <p:val>
                                            <p:fltVal val="0"/>
                                          </p:val>
                                        </p:tav>
                                        <p:tav tm="100000">
                                          <p:val>
                                            <p:strVal val="#ppt_h"/>
                                          </p:val>
                                        </p:tav>
                                      </p:tavLst>
                                    </p:anim>
                                    <p:animEffect transition="in" filter="fade">
                                      <p:cBhvr>
                                        <p:cTn id="49" dur="500"/>
                                        <p:tgtEl>
                                          <p:spTgt spid="15"/>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xit" presetSubtype="0" fill="hold" grpId="0" nodeType="clickEffect">
                                  <p:stCondLst>
                                    <p:cond delay="2000"/>
                                  </p:stCondLst>
                                  <p:childTnLst>
                                    <p:animEffect transition="out" filter="fade">
                                      <p:cBhvr>
                                        <p:cTn id="53" dur="500"/>
                                        <p:tgtEl>
                                          <p:spTgt spid="20"/>
                                        </p:tgtEl>
                                      </p:cBhvr>
                                    </p:animEffect>
                                    <p:set>
                                      <p:cBhvr>
                                        <p:cTn id="54" dur="1" fill="hold">
                                          <p:stCondLst>
                                            <p:cond delay="49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P spid="7" grpId="0" animBg="1"/>
      <p:bldP spid="9" grpId="0" animBg="1"/>
      <p:bldP spid="10" grpId="0" animBg="1"/>
      <p:bldP spid="11" grpId="0" animBg="1"/>
      <p:bldP spid="13" grpId="0" animBg="1"/>
      <p:bldP spid="14" grpId="0" animBg="1"/>
      <p:bldP spid="15" grpId="0" animBg="1"/>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1421134" y="2959061"/>
            <a:ext cx="5419185" cy="895350"/>
          </a:xfrm>
        </p:spPr>
        <p:txBody>
          <a:bodyPr>
            <a:normAutofit/>
          </a:bodyPr>
          <a:lstStyle/>
          <a:p>
            <a:r>
              <a:rPr lang="zh-CN" altLang="en-US" sz="4400" dirty="0">
                <a:solidFill>
                  <a:srgbClr val="61719D"/>
                </a:solidFill>
                <a:latin typeface="+mn-lt"/>
                <a:ea typeface="+mn-ea"/>
                <a:cs typeface="+mn-ea"/>
                <a:sym typeface="+mn-lt"/>
              </a:rPr>
              <a:t>研究内容</a:t>
            </a:r>
          </a:p>
        </p:txBody>
      </p:sp>
      <p:sp>
        <p:nvSpPr>
          <p:cNvPr id="9" name="文本框 8">
            <a:extLst>
              <a:ext uri="{FF2B5EF4-FFF2-40B4-BE49-F238E27FC236}">
                <a16:creationId xmlns:a16="http://schemas.microsoft.com/office/drawing/2014/main" id="{04F69230-F3A6-4586-9371-A858F4763E9F}"/>
              </a:ext>
            </a:extLst>
          </p:cNvPr>
          <p:cNvSpPr txBox="1"/>
          <p:nvPr/>
        </p:nvSpPr>
        <p:spPr>
          <a:xfrm>
            <a:off x="1499040" y="2091831"/>
            <a:ext cx="1023516" cy="889909"/>
          </a:xfrm>
          <a:prstGeom prst="rect">
            <a:avLst/>
          </a:prstGeom>
          <a:noFill/>
          <a:ln w="117475">
            <a:noFill/>
          </a:ln>
          <a:effectLst>
            <a:outerShdw blurRad="190500" dist="228600" dir="2700000" algn="ctr" rotWithShape="0">
              <a:srgbClr val="000000">
                <a:alpha val="30000"/>
              </a:srgbClr>
            </a:outerShdw>
          </a:effectLst>
        </p:spPr>
        <p:txBody>
          <a:bodyPr wrap="none" rtlCol="0">
            <a:prstTxWarp prst="textPlain">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100" normalizeH="0" baseline="0" noProof="0" dirty="0">
                <a:ln>
                  <a:noFill/>
                </a:ln>
                <a:solidFill>
                  <a:srgbClr val="61719D"/>
                </a:solidFill>
                <a:effectLst/>
                <a:uLnTx/>
                <a:uFillTx/>
                <a:latin typeface="Impact" panose="020B0806030902050204" pitchFamily="34" charset="0"/>
                <a:cs typeface="+mn-ea"/>
                <a:sym typeface="+mn-lt"/>
              </a:rPr>
              <a:t>/02</a:t>
            </a:r>
            <a:endParaRPr kumimoji="0" lang="zh-CN" altLang="en-US" sz="1800" b="0" i="0" u="none" strike="noStrike" kern="1200" cap="none" spc="100" normalizeH="0" baseline="0" noProof="0" dirty="0">
              <a:ln>
                <a:noFill/>
              </a:ln>
              <a:solidFill>
                <a:srgbClr val="61719D"/>
              </a:solidFill>
              <a:effectLst/>
              <a:uLnTx/>
              <a:uFillTx/>
              <a:latin typeface="Impact" panose="020B0806030902050204" pitchFamily="34" charset="0"/>
              <a:cs typeface="+mn-ea"/>
              <a:sym typeface="+mn-lt"/>
            </a:endParaRPr>
          </a:p>
        </p:txBody>
      </p:sp>
    </p:spTree>
    <p:extLst>
      <p:ext uri="{BB962C8B-B14F-4D97-AF65-F5344CB8AC3E}">
        <p14:creationId xmlns:p14="http://schemas.microsoft.com/office/powerpoint/2010/main" val="2394271093"/>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文本框 5"/>
          <p:cNvSpPr txBox="1"/>
          <p:nvPr/>
        </p:nvSpPr>
        <p:spPr>
          <a:xfrm>
            <a:off x="4704522" y="2830133"/>
            <a:ext cx="3352800" cy="1477328"/>
          </a:xfrm>
          <a:prstGeom prst="rect">
            <a:avLst/>
          </a:prstGeom>
          <a:noFill/>
        </p:spPr>
        <p:txBody>
          <a:bodyPr wrap="square" rtlCol="0">
            <a:spAutoFit/>
          </a:bodyPr>
          <a:lstStyle/>
          <a:p>
            <a:pPr indent="457200">
              <a:lnSpc>
                <a:spcPct val="150000"/>
              </a:lnSpc>
            </a:pPr>
            <a:r>
              <a:rPr lang="zh-CN" altLang="en-US" sz="1200" dirty="0">
                <a:solidFill>
                  <a:schemeClr val="bg1"/>
                </a:solidFill>
                <a:cs typeface="+mn-ea"/>
                <a:sym typeface="+mn-lt"/>
              </a:rPr>
              <a:t>此处添加副标题或其他相关内容此处添加副标题或其他相关内容，此处添加副标题或其他相关内容此处添加副标题或其他相关内容，此处添加副标题或其他相关内容此处添加副标题或其他相关内容</a:t>
            </a:r>
          </a:p>
        </p:txBody>
      </p:sp>
      <p:sp>
        <p:nvSpPr>
          <p:cNvPr id="7" name="文本框 6"/>
          <p:cNvSpPr txBox="1"/>
          <p:nvPr/>
        </p:nvSpPr>
        <p:spPr>
          <a:xfrm>
            <a:off x="4704522" y="4374012"/>
            <a:ext cx="3370258" cy="1477328"/>
          </a:xfrm>
          <a:prstGeom prst="rect">
            <a:avLst/>
          </a:prstGeom>
          <a:noFill/>
        </p:spPr>
        <p:txBody>
          <a:bodyPr wrap="square" rtlCol="0">
            <a:spAutoFit/>
          </a:bodyPr>
          <a:lstStyle/>
          <a:p>
            <a:pPr indent="457200">
              <a:lnSpc>
                <a:spcPct val="150000"/>
              </a:lnSpc>
            </a:pPr>
            <a:r>
              <a:rPr lang="zh-CN" altLang="en-US" sz="1200" dirty="0">
                <a:solidFill>
                  <a:schemeClr val="bg1"/>
                </a:solidFill>
                <a:cs typeface="+mn-ea"/>
                <a:sym typeface="+mn-lt"/>
              </a:rPr>
              <a:t>此处添加副标题或其他相关内容此处添加副标题或其他相关内容，此处添加副标题或其他相关内容此处添加副标题或其他相关内容，此处添加副标题或其他相关内容此处添加副标题或其他相关内容</a:t>
            </a:r>
          </a:p>
        </p:txBody>
      </p:sp>
      <p:sp>
        <p:nvSpPr>
          <p:cNvPr id="8" name="圆角矩形 7"/>
          <p:cNvSpPr/>
          <p:nvPr/>
        </p:nvSpPr>
        <p:spPr>
          <a:xfrm>
            <a:off x="8074780" y="3013213"/>
            <a:ext cx="2421836" cy="831573"/>
          </a:xfrm>
          <a:prstGeom prst="roundRect">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rgbClr val="61719D"/>
                </a:solidFill>
                <a:cs typeface="+mn-ea"/>
                <a:sym typeface="+mn-lt"/>
              </a:rPr>
              <a:t>RGB-D SLAM </a:t>
            </a:r>
            <a:r>
              <a:rPr lang="zh-CN" altLang="en-US" b="1" dirty="0">
                <a:solidFill>
                  <a:srgbClr val="61719D"/>
                </a:solidFill>
                <a:cs typeface="+mn-ea"/>
                <a:sym typeface="+mn-lt"/>
              </a:rPr>
              <a:t>前端</a:t>
            </a:r>
          </a:p>
        </p:txBody>
      </p:sp>
      <p:sp>
        <p:nvSpPr>
          <p:cNvPr id="9" name="圆角矩形 8"/>
          <p:cNvSpPr/>
          <p:nvPr/>
        </p:nvSpPr>
        <p:spPr>
          <a:xfrm>
            <a:off x="8057322" y="1500324"/>
            <a:ext cx="2421836" cy="831573"/>
          </a:xfrm>
          <a:prstGeom prst="roundRect">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rgbClr val="61719D"/>
                </a:solidFill>
                <a:cs typeface="+mn-ea"/>
                <a:sym typeface="+mn-lt"/>
              </a:rPr>
              <a:t>RGB-D</a:t>
            </a:r>
            <a:r>
              <a:rPr lang="zh-CN" altLang="en-US" b="1" dirty="0">
                <a:solidFill>
                  <a:srgbClr val="61719D"/>
                </a:solidFill>
                <a:cs typeface="+mn-ea"/>
                <a:sym typeface="+mn-lt"/>
              </a:rPr>
              <a:t>传感器校正</a:t>
            </a:r>
          </a:p>
        </p:txBody>
      </p:sp>
      <p:sp>
        <p:nvSpPr>
          <p:cNvPr id="13" name="文本框 12"/>
          <p:cNvSpPr txBox="1"/>
          <p:nvPr/>
        </p:nvSpPr>
        <p:spPr>
          <a:xfrm>
            <a:off x="4142746" y="2941983"/>
            <a:ext cx="470000" cy="707886"/>
          </a:xfrm>
          <a:prstGeom prst="rect">
            <a:avLst/>
          </a:prstGeom>
          <a:noFill/>
        </p:spPr>
        <p:txBody>
          <a:bodyPr wrap="none" rtlCol="0">
            <a:spAutoFit/>
          </a:bodyPr>
          <a:lstStyle/>
          <a:p>
            <a:r>
              <a:rPr lang="en-US" altLang="zh-CN" sz="4000" dirty="0">
                <a:solidFill>
                  <a:schemeClr val="bg1"/>
                </a:solidFill>
                <a:cs typeface="+mn-ea"/>
                <a:sym typeface="+mn-lt"/>
              </a:rPr>
              <a:t>1</a:t>
            </a:r>
            <a:endParaRPr lang="zh-CN" altLang="en-US" sz="4000" dirty="0">
              <a:solidFill>
                <a:schemeClr val="bg1"/>
              </a:solidFill>
              <a:cs typeface="+mn-ea"/>
              <a:sym typeface="+mn-lt"/>
            </a:endParaRPr>
          </a:p>
        </p:txBody>
      </p:sp>
      <p:sp>
        <p:nvSpPr>
          <p:cNvPr id="14" name="文本框 13"/>
          <p:cNvSpPr txBox="1"/>
          <p:nvPr/>
        </p:nvSpPr>
        <p:spPr>
          <a:xfrm>
            <a:off x="4111487" y="4446105"/>
            <a:ext cx="470000" cy="707886"/>
          </a:xfrm>
          <a:prstGeom prst="rect">
            <a:avLst/>
          </a:prstGeom>
          <a:noFill/>
        </p:spPr>
        <p:txBody>
          <a:bodyPr wrap="none" rtlCol="0">
            <a:spAutoFit/>
          </a:bodyPr>
          <a:lstStyle/>
          <a:p>
            <a:r>
              <a:rPr lang="en-US" altLang="zh-CN" sz="4000" dirty="0">
                <a:solidFill>
                  <a:schemeClr val="bg1"/>
                </a:solidFill>
                <a:cs typeface="+mn-ea"/>
                <a:sym typeface="+mn-lt"/>
              </a:rPr>
              <a:t>2</a:t>
            </a:r>
            <a:endParaRPr lang="zh-CN" altLang="en-US" sz="4000" dirty="0">
              <a:solidFill>
                <a:schemeClr val="bg1"/>
              </a:solidFill>
              <a:cs typeface="+mn-ea"/>
              <a:sym typeface="+mn-lt"/>
            </a:endParaRPr>
          </a:p>
        </p:txBody>
      </p:sp>
      <p:sp>
        <p:nvSpPr>
          <p:cNvPr id="18" name="文本框 17"/>
          <p:cNvSpPr txBox="1"/>
          <p:nvPr/>
        </p:nvSpPr>
        <p:spPr>
          <a:xfrm>
            <a:off x="12070813" y="7218947"/>
            <a:ext cx="248786" cy="369332"/>
          </a:xfrm>
          <a:prstGeom prst="rect">
            <a:avLst/>
          </a:prstGeom>
          <a:noFill/>
        </p:spPr>
        <p:txBody>
          <a:bodyPr wrap="none" rtlCol="0">
            <a:spAutoFit/>
          </a:bodyPr>
          <a:lstStyle/>
          <a:p>
            <a:r>
              <a:rPr lang="en-US" altLang="zh-CN" dirty="0">
                <a:cs typeface="+mn-ea"/>
                <a:sym typeface="+mn-lt"/>
              </a:rPr>
              <a:t>.</a:t>
            </a:r>
            <a:endParaRPr lang="zh-CN" altLang="en-US" dirty="0">
              <a:cs typeface="+mn-ea"/>
              <a:sym typeface="+mn-lt"/>
            </a:endParaRPr>
          </a:p>
        </p:txBody>
      </p:sp>
      <p:sp>
        <p:nvSpPr>
          <p:cNvPr id="16" name="矩形 15"/>
          <p:cNvSpPr/>
          <p:nvPr/>
        </p:nvSpPr>
        <p:spPr>
          <a:xfrm>
            <a:off x="909776" y="381864"/>
            <a:ext cx="1620957" cy="523220"/>
          </a:xfrm>
          <a:prstGeom prst="rect">
            <a:avLst/>
          </a:prstGeom>
          <a:effectLst>
            <a:outerShdw blurRad="190500" dist="228600" dir="2700000" algn="ctr" rotWithShape="0">
              <a:srgbClr val="000000">
                <a:alpha val="30000"/>
              </a:srgbClr>
            </a:outerShdw>
          </a:effectLst>
        </p:spPr>
        <p:txBody>
          <a:bodyPr wrap="none">
            <a:spAutoFit/>
          </a:bodyPr>
          <a:lstStyle/>
          <a:p>
            <a:r>
              <a:rPr lang="zh-CN" altLang="en-US" sz="2800" b="1" dirty="0">
                <a:solidFill>
                  <a:srgbClr val="61719D"/>
                </a:solidFill>
                <a:cs typeface="+mn-ea"/>
                <a:sym typeface="+mn-lt"/>
              </a:rPr>
              <a:t>技术路线</a:t>
            </a:r>
          </a:p>
        </p:txBody>
      </p:sp>
      <p:pic>
        <p:nvPicPr>
          <p:cNvPr id="5" name="图片 4">
            <a:extLst>
              <a:ext uri="{FF2B5EF4-FFF2-40B4-BE49-F238E27FC236}">
                <a16:creationId xmlns:a16="http://schemas.microsoft.com/office/drawing/2014/main" id="{865CE18A-1F11-41B2-A30E-897E15D5F577}"/>
              </a:ext>
            </a:extLst>
          </p:cNvPr>
          <p:cNvPicPr>
            <a:picLocks noChangeAspect="1"/>
          </p:cNvPicPr>
          <p:nvPr/>
        </p:nvPicPr>
        <p:blipFill>
          <a:blip r:embed="rId3"/>
          <a:stretch>
            <a:fillRect/>
          </a:stretch>
        </p:blipFill>
        <p:spPr>
          <a:xfrm>
            <a:off x="909776" y="1002088"/>
            <a:ext cx="5583476" cy="5295562"/>
          </a:xfrm>
          <a:prstGeom prst="rect">
            <a:avLst/>
          </a:prstGeom>
        </p:spPr>
      </p:pic>
      <p:sp>
        <p:nvSpPr>
          <p:cNvPr id="17" name="圆角矩形 7">
            <a:extLst>
              <a:ext uri="{FF2B5EF4-FFF2-40B4-BE49-F238E27FC236}">
                <a16:creationId xmlns:a16="http://schemas.microsoft.com/office/drawing/2014/main" id="{02214A90-B50F-45A6-98F5-43257F2C9F46}"/>
              </a:ext>
            </a:extLst>
          </p:cNvPr>
          <p:cNvSpPr/>
          <p:nvPr/>
        </p:nvSpPr>
        <p:spPr>
          <a:xfrm>
            <a:off x="8074780" y="4526102"/>
            <a:ext cx="2421836" cy="831573"/>
          </a:xfrm>
          <a:prstGeom prst="roundRect">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rgbClr val="61719D"/>
                </a:solidFill>
                <a:cs typeface="+mn-ea"/>
                <a:sym typeface="+mn-lt"/>
              </a:rPr>
              <a:t>RGB-D SLAM </a:t>
            </a:r>
            <a:r>
              <a:rPr lang="zh-CN" altLang="en-US" b="1" dirty="0">
                <a:solidFill>
                  <a:srgbClr val="61719D"/>
                </a:solidFill>
                <a:cs typeface="+mn-ea"/>
                <a:sym typeface="+mn-lt"/>
              </a:rPr>
              <a:t>后端</a:t>
            </a:r>
          </a:p>
        </p:txBody>
      </p:sp>
    </p:spTree>
    <p:extLst>
      <p:ext uri="{BB962C8B-B14F-4D97-AF65-F5344CB8AC3E}">
        <p14:creationId xmlns:p14="http://schemas.microsoft.com/office/powerpoint/2010/main" val="2031254182"/>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1000"/>
                                        <p:tgtEl>
                                          <p:spTgt spid="13"/>
                                        </p:tgtEl>
                                      </p:cBhvr>
                                    </p:animEffect>
                                    <p:anim calcmode="lin" valueType="num">
                                      <p:cBhvr>
                                        <p:cTn id="28" dur="1000" fill="hold"/>
                                        <p:tgtEl>
                                          <p:spTgt spid="13"/>
                                        </p:tgtEl>
                                        <p:attrNameLst>
                                          <p:attrName>ppt_x</p:attrName>
                                        </p:attrNameLst>
                                      </p:cBhvr>
                                      <p:tavLst>
                                        <p:tav tm="0">
                                          <p:val>
                                            <p:strVal val="#ppt_x"/>
                                          </p:val>
                                        </p:tav>
                                        <p:tav tm="100000">
                                          <p:val>
                                            <p:strVal val="#ppt_x"/>
                                          </p:val>
                                        </p:tav>
                                      </p:tavLst>
                                    </p:anim>
                                    <p:anim calcmode="lin" valueType="num">
                                      <p:cBhvr>
                                        <p:cTn id="29" dur="1000" fill="hold"/>
                                        <p:tgtEl>
                                          <p:spTgt spid="1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000"/>
                                        <p:tgtEl>
                                          <p:spTgt spid="14"/>
                                        </p:tgtEl>
                                      </p:cBhvr>
                                    </p:animEffect>
                                    <p:anim calcmode="lin" valueType="num">
                                      <p:cBhvr>
                                        <p:cTn id="33" dur="1000" fill="hold"/>
                                        <p:tgtEl>
                                          <p:spTgt spid="14"/>
                                        </p:tgtEl>
                                        <p:attrNameLst>
                                          <p:attrName>ppt_x</p:attrName>
                                        </p:attrNameLst>
                                      </p:cBhvr>
                                      <p:tavLst>
                                        <p:tav tm="0">
                                          <p:val>
                                            <p:strVal val="#ppt_x"/>
                                          </p:val>
                                        </p:tav>
                                        <p:tav tm="100000">
                                          <p:val>
                                            <p:strVal val="#ppt_x"/>
                                          </p:val>
                                        </p:tav>
                                      </p:tavLst>
                                    </p:anim>
                                    <p:anim calcmode="lin" valueType="num">
                                      <p:cBhvr>
                                        <p:cTn id="3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0" nodeType="clickEffect">
                                  <p:stCondLst>
                                    <p:cond delay="2000"/>
                                  </p:stCondLst>
                                  <p:childTnLst>
                                    <p:animEffect transition="out" filter="fade">
                                      <p:cBhvr>
                                        <p:cTn id="38" dur="500"/>
                                        <p:tgtEl>
                                          <p:spTgt spid="18"/>
                                        </p:tgtEl>
                                      </p:cBhvr>
                                    </p:animEffect>
                                    <p:set>
                                      <p:cBhvr>
                                        <p:cTn id="39" dur="1" fill="hold">
                                          <p:stCondLst>
                                            <p:cond delay="499"/>
                                          </p:stCondLst>
                                        </p:cTn>
                                        <p:tgtEl>
                                          <p:spTgt spid="18"/>
                                        </p:tgtEl>
                                        <p:attrNameLst>
                                          <p:attrName>style.visibility</p:attrName>
                                        </p:attrNameLst>
                                      </p:cBhvr>
                                      <p:to>
                                        <p:strVal val="hidden"/>
                                      </p:to>
                                    </p:set>
                                  </p:childTnLst>
                                </p:cTn>
                              </p:par>
                              <p:par>
                                <p:cTn id="40" presetID="42" presetClass="entr" presetSubtype="0"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1000"/>
                                        <p:tgtEl>
                                          <p:spTgt spid="17"/>
                                        </p:tgtEl>
                                      </p:cBhvr>
                                    </p:animEffect>
                                    <p:anim calcmode="lin" valueType="num">
                                      <p:cBhvr>
                                        <p:cTn id="43" dur="1000" fill="hold"/>
                                        <p:tgtEl>
                                          <p:spTgt spid="17"/>
                                        </p:tgtEl>
                                        <p:attrNameLst>
                                          <p:attrName>ppt_x</p:attrName>
                                        </p:attrNameLst>
                                      </p:cBhvr>
                                      <p:tavLst>
                                        <p:tav tm="0">
                                          <p:val>
                                            <p:strVal val="#ppt_x"/>
                                          </p:val>
                                        </p:tav>
                                        <p:tav tm="100000">
                                          <p:val>
                                            <p:strVal val="#ppt_x"/>
                                          </p:val>
                                        </p:tav>
                                      </p:tavLst>
                                    </p:anim>
                                    <p:anim calcmode="lin" valueType="num">
                                      <p:cBhvr>
                                        <p:cTn id="44"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P spid="9" grpId="0" animBg="1"/>
      <p:bldP spid="13" grpId="0"/>
      <p:bldP spid="14" grpId="0"/>
      <p:bldP spid="18" grpId="0"/>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文本框 5"/>
          <p:cNvSpPr txBox="1"/>
          <p:nvPr/>
        </p:nvSpPr>
        <p:spPr>
          <a:xfrm>
            <a:off x="4704522" y="2830133"/>
            <a:ext cx="3352800" cy="1477328"/>
          </a:xfrm>
          <a:prstGeom prst="rect">
            <a:avLst/>
          </a:prstGeom>
          <a:noFill/>
        </p:spPr>
        <p:txBody>
          <a:bodyPr wrap="square" rtlCol="0">
            <a:spAutoFit/>
          </a:bodyPr>
          <a:lstStyle/>
          <a:p>
            <a:pPr marL="0" marR="0" lvl="0" indent="457200" algn="l" defTabSz="914400" rtl="0" eaLnBrk="1" fontAlgn="auto" latinLnBrk="0" hangingPunct="1">
              <a:lnSpc>
                <a:spcPct val="15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rPr>
              <a:t>此处添加副标题或其他相关内容此处添加副标题或其他相关内容，此处添加副标题或其他相关内容此处添加副标题或其他相关内容，此处添加副标题或其他相关内容此处添加副标题或其他相关内容</a:t>
            </a:r>
          </a:p>
        </p:txBody>
      </p:sp>
      <p:sp>
        <p:nvSpPr>
          <p:cNvPr id="7" name="文本框 6"/>
          <p:cNvSpPr txBox="1"/>
          <p:nvPr/>
        </p:nvSpPr>
        <p:spPr>
          <a:xfrm>
            <a:off x="4704522" y="4374012"/>
            <a:ext cx="3370258" cy="1477328"/>
          </a:xfrm>
          <a:prstGeom prst="rect">
            <a:avLst/>
          </a:prstGeom>
          <a:noFill/>
        </p:spPr>
        <p:txBody>
          <a:bodyPr wrap="square" rtlCol="0">
            <a:spAutoFit/>
          </a:bodyPr>
          <a:lstStyle/>
          <a:p>
            <a:pPr marL="0" marR="0" lvl="0" indent="457200" algn="l" defTabSz="914400" rtl="0" eaLnBrk="1" fontAlgn="auto" latinLnBrk="0" hangingPunct="1">
              <a:lnSpc>
                <a:spcPct val="15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rPr>
              <a:t>此处添加副标题或其他相关内容此处添加副标题或其他相关内容，此处添加副标题或其他相关内容此处添加副标题或其他相关内容，此处添加副标题或其他相关内容此处添加副标题或其他相关内容</a:t>
            </a:r>
          </a:p>
        </p:txBody>
      </p:sp>
      <p:sp>
        <p:nvSpPr>
          <p:cNvPr id="8" name="圆角矩形 7"/>
          <p:cNvSpPr/>
          <p:nvPr/>
        </p:nvSpPr>
        <p:spPr>
          <a:xfrm>
            <a:off x="927234" y="3244033"/>
            <a:ext cx="2421836" cy="831573"/>
          </a:xfrm>
          <a:prstGeom prst="roundRect">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rPr>
              <a:t>RGB-D SLAM </a:t>
            </a:r>
            <a:r>
              <a:rPr kumimoji="0" lang="zh-CN" altLang="en-US" sz="1800" b="1"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rPr>
              <a:t>前端</a:t>
            </a:r>
          </a:p>
        </p:txBody>
      </p:sp>
      <p:sp>
        <p:nvSpPr>
          <p:cNvPr id="9" name="圆角矩形 8"/>
          <p:cNvSpPr/>
          <p:nvPr/>
        </p:nvSpPr>
        <p:spPr>
          <a:xfrm>
            <a:off x="909776" y="1731144"/>
            <a:ext cx="2421836" cy="831573"/>
          </a:xfrm>
          <a:prstGeom prst="roundRect">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rPr>
              <a:t>RGB-D</a:t>
            </a:r>
            <a:r>
              <a:rPr kumimoji="0" lang="zh-CN" altLang="en-US" sz="1800" b="1"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rPr>
              <a:t>传感器校正</a:t>
            </a:r>
          </a:p>
        </p:txBody>
      </p:sp>
      <p:sp>
        <p:nvSpPr>
          <p:cNvPr id="13" name="文本框 12"/>
          <p:cNvSpPr txBox="1"/>
          <p:nvPr/>
        </p:nvSpPr>
        <p:spPr>
          <a:xfrm>
            <a:off x="4142746" y="2941983"/>
            <a:ext cx="470000"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rPr>
              <a:t>1</a:t>
            </a:r>
            <a:endParaRPr kumimoji="0" lang="zh-CN" altLang="en-US" sz="400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sp>
        <p:nvSpPr>
          <p:cNvPr id="14" name="文本框 13"/>
          <p:cNvSpPr txBox="1"/>
          <p:nvPr/>
        </p:nvSpPr>
        <p:spPr>
          <a:xfrm>
            <a:off x="4111487" y="4446105"/>
            <a:ext cx="470000"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rPr>
              <a:t>2</a:t>
            </a:r>
            <a:endParaRPr kumimoji="0" lang="zh-CN" altLang="en-US" sz="400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sp>
        <p:nvSpPr>
          <p:cNvPr id="18" name="文本框 17"/>
          <p:cNvSpPr txBox="1"/>
          <p:nvPr/>
        </p:nvSpPr>
        <p:spPr>
          <a:xfrm>
            <a:off x="12070813" y="7218947"/>
            <a:ext cx="2487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Arial" panose="020F0502020204030204"/>
                <a:ea typeface="Microsoft YaHei"/>
                <a:cs typeface="+mn-ea"/>
                <a:sym typeface="+mn-lt"/>
              </a:rPr>
              <a:t>.</a:t>
            </a:r>
            <a:endParaRPr kumimoji="0" lang="zh-CN" altLang="en-US" sz="1800" b="0" i="0" u="none" strike="noStrike" kern="1200" cap="none" spc="0" normalizeH="0" baseline="0" noProof="0" dirty="0">
              <a:ln>
                <a:noFill/>
              </a:ln>
              <a:solidFill>
                <a:prstClr val="black"/>
              </a:solidFill>
              <a:effectLst/>
              <a:uLnTx/>
              <a:uFillTx/>
              <a:latin typeface="Arial" panose="020F0502020204030204"/>
              <a:ea typeface="Microsoft YaHei"/>
              <a:cs typeface="+mn-ea"/>
              <a:sym typeface="+mn-lt"/>
            </a:endParaRPr>
          </a:p>
        </p:txBody>
      </p:sp>
      <p:sp>
        <p:nvSpPr>
          <p:cNvPr id="16" name="矩形 15"/>
          <p:cNvSpPr/>
          <p:nvPr/>
        </p:nvSpPr>
        <p:spPr>
          <a:xfrm>
            <a:off x="909776" y="381864"/>
            <a:ext cx="1620957" cy="523220"/>
          </a:xfrm>
          <a:prstGeom prst="rect">
            <a:avLst/>
          </a:prstGeom>
          <a:effectLst>
            <a:outerShdw blurRad="190500" dist="228600" dir="2700000" algn="ctr" rotWithShape="0">
              <a:srgbClr val="000000">
                <a:alpha val="30000"/>
              </a:srgbClr>
            </a:outerShdw>
          </a:effec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rPr>
              <a:t>技术路线</a:t>
            </a:r>
          </a:p>
        </p:txBody>
      </p:sp>
      <p:sp>
        <p:nvSpPr>
          <p:cNvPr id="17" name="圆角矩形 7">
            <a:extLst>
              <a:ext uri="{FF2B5EF4-FFF2-40B4-BE49-F238E27FC236}">
                <a16:creationId xmlns:a16="http://schemas.microsoft.com/office/drawing/2014/main" id="{02214A90-B50F-45A6-98F5-43257F2C9F46}"/>
              </a:ext>
            </a:extLst>
          </p:cNvPr>
          <p:cNvSpPr/>
          <p:nvPr/>
        </p:nvSpPr>
        <p:spPr>
          <a:xfrm>
            <a:off x="927234" y="4756922"/>
            <a:ext cx="2421836" cy="831573"/>
          </a:xfrm>
          <a:prstGeom prst="roundRect">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rPr>
              <a:t>RGB-D SLAM </a:t>
            </a:r>
            <a:r>
              <a:rPr kumimoji="0" lang="zh-CN" altLang="en-US" sz="1800" b="1" i="0" u="none" strike="noStrike" kern="1200" cap="none" spc="0" normalizeH="0" baseline="0" noProof="0" dirty="0">
                <a:ln>
                  <a:noFill/>
                </a:ln>
                <a:solidFill>
                  <a:srgbClr val="61719D"/>
                </a:solidFill>
                <a:effectLst/>
                <a:uLnTx/>
                <a:uFillTx/>
                <a:latin typeface="Arial" panose="020F0502020204030204"/>
                <a:ea typeface="Microsoft YaHei"/>
                <a:cs typeface="+mn-ea"/>
                <a:sym typeface="+mn-lt"/>
              </a:rPr>
              <a:t>后端</a:t>
            </a:r>
          </a:p>
        </p:txBody>
      </p:sp>
      <p:sp>
        <p:nvSpPr>
          <p:cNvPr id="12" name="圆角矩形 8">
            <a:extLst>
              <a:ext uri="{FF2B5EF4-FFF2-40B4-BE49-F238E27FC236}">
                <a16:creationId xmlns:a16="http://schemas.microsoft.com/office/drawing/2014/main" id="{22D3AF42-CFC4-4112-9A9D-10173A65BC5A}"/>
              </a:ext>
            </a:extLst>
          </p:cNvPr>
          <p:cNvSpPr/>
          <p:nvPr/>
        </p:nvSpPr>
        <p:spPr>
          <a:xfrm>
            <a:off x="4142746" y="1539951"/>
            <a:ext cx="6976723" cy="1210839"/>
          </a:xfrm>
          <a:prstGeom prst="roundRect">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b="1" dirty="0">
                <a:solidFill>
                  <a:schemeClr val="bg1"/>
                </a:solidFill>
                <a:cs typeface="+mn-ea"/>
                <a:sym typeface="+mn-lt"/>
              </a:rPr>
              <a:t>RGB-D</a:t>
            </a:r>
            <a:r>
              <a:rPr lang="zh-CN" altLang="en-US" sz="1400" b="1" dirty="0">
                <a:solidFill>
                  <a:schemeClr val="bg1"/>
                </a:solidFill>
                <a:cs typeface="+mn-ea"/>
                <a:sym typeface="+mn-lt"/>
              </a:rPr>
              <a:t>高精度传感器校正是</a:t>
            </a:r>
            <a:r>
              <a:rPr lang="en-US" altLang="zh-CN" sz="1400" b="1" dirty="0">
                <a:solidFill>
                  <a:schemeClr val="bg1"/>
                </a:solidFill>
                <a:cs typeface="+mn-ea"/>
                <a:sym typeface="+mn-lt"/>
              </a:rPr>
              <a:t>RGB-D</a:t>
            </a:r>
            <a:r>
              <a:rPr lang="zh-CN" altLang="en-US" sz="1400" b="1" dirty="0">
                <a:solidFill>
                  <a:schemeClr val="bg1"/>
                </a:solidFill>
                <a:cs typeface="+mn-ea"/>
                <a:sym typeface="+mn-lt"/>
              </a:rPr>
              <a:t>传感器用于高精度三维测图的基础，因此采用</a:t>
            </a:r>
            <a:r>
              <a:rPr lang="en-US" altLang="zh-CN" sz="1400" b="1" dirty="0">
                <a:solidFill>
                  <a:schemeClr val="bg1"/>
                </a:solidFill>
                <a:cs typeface="+mn-ea"/>
                <a:sym typeface="+mn-lt"/>
              </a:rPr>
              <a:t>RGB-D</a:t>
            </a:r>
            <a:r>
              <a:rPr lang="zh-CN" altLang="en-US" sz="1400" b="1" dirty="0">
                <a:solidFill>
                  <a:schemeClr val="bg1"/>
                </a:solidFill>
                <a:cs typeface="+mn-ea"/>
                <a:sym typeface="+mn-lt"/>
              </a:rPr>
              <a:t>传感器进行三维测图前需首先对其进行校正。校正内容分为两个部分，第一部分是传感器内外参数校正，可获取视觉与深度传感器内外参数及两传感器间的相对变换关系，第二部分是深度数据校正，通过等距离采集标靶数据，对不同距离下的深度数据构建误差模型，获取经过校正后的深度图像。</a:t>
            </a:r>
            <a:endParaRPr kumimoji="0" lang="zh-CN" altLang="en-US" sz="1400" b="1" i="0" u="none" strike="noStrike" kern="1200" cap="none" spc="0" normalizeH="0" baseline="0" noProof="0" dirty="0">
              <a:ln>
                <a:noFill/>
              </a:ln>
              <a:solidFill>
                <a:schemeClr val="bg1"/>
              </a:solidFill>
              <a:effectLst/>
              <a:uLnTx/>
              <a:uFillTx/>
              <a:latin typeface="Arial" panose="020F0502020204030204"/>
              <a:ea typeface="Microsoft YaHei"/>
              <a:cs typeface="+mn-ea"/>
              <a:sym typeface="+mn-lt"/>
            </a:endParaRPr>
          </a:p>
        </p:txBody>
      </p:sp>
      <p:sp>
        <p:nvSpPr>
          <p:cNvPr id="15" name="圆角矩形 8">
            <a:extLst>
              <a:ext uri="{FF2B5EF4-FFF2-40B4-BE49-F238E27FC236}">
                <a16:creationId xmlns:a16="http://schemas.microsoft.com/office/drawing/2014/main" id="{039ACEB4-A8A7-40F8-B73E-A53117D96338}"/>
              </a:ext>
            </a:extLst>
          </p:cNvPr>
          <p:cNvSpPr/>
          <p:nvPr/>
        </p:nvSpPr>
        <p:spPr>
          <a:xfrm>
            <a:off x="4142746" y="3055019"/>
            <a:ext cx="6976723" cy="1209600"/>
          </a:xfrm>
          <a:prstGeom prst="roundRect">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b="1" dirty="0">
                <a:solidFill>
                  <a:schemeClr val="bg1"/>
                </a:solidFill>
                <a:cs typeface="+mn-ea"/>
                <a:sym typeface="+mn-lt"/>
              </a:rPr>
              <a:t>RGB-D SLAM</a:t>
            </a:r>
            <a:r>
              <a:rPr lang="zh-CN" altLang="en-US" sz="1400" b="1" dirty="0">
                <a:solidFill>
                  <a:schemeClr val="bg1"/>
                </a:solidFill>
                <a:cs typeface="+mn-ea"/>
                <a:sym typeface="+mn-lt"/>
              </a:rPr>
              <a:t>前端包括三个部分，分别是特征检测和匹配、关键帧检测、相机追踪。特征检测和匹配采用</a:t>
            </a:r>
            <a:r>
              <a:rPr lang="en-US" altLang="zh-CN" sz="1400" b="1" dirty="0" err="1">
                <a:solidFill>
                  <a:schemeClr val="bg1"/>
                </a:solidFill>
                <a:cs typeface="+mn-ea"/>
                <a:sym typeface="+mn-lt"/>
              </a:rPr>
              <a:t>SiftGPU</a:t>
            </a:r>
            <a:r>
              <a:rPr lang="zh-CN" altLang="en-US" sz="1400" b="1" dirty="0">
                <a:solidFill>
                  <a:schemeClr val="bg1"/>
                </a:solidFill>
                <a:cs typeface="+mn-ea"/>
                <a:sym typeface="+mn-lt"/>
              </a:rPr>
              <a:t>获取视觉特征匹配点。关键帧检测可有效剔除低质量数据帧，降低数据冗余问题，拟采用图像模糊度、特征点匹配率约束及基线约束实现关键数据帧筛选。相机追踪方面，将联合特征点要素，线要素构建联合优化模型，实现数据帧融合。</a:t>
            </a:r>
          </a:p>
        </p:txBody>
      </p:sp>
      <p:sp>
        <p:nvSpPr>
          <p:cNvPr id="19" name="圆角矩形 8">
            <a:extLst>
              <a:ext uri="{FF2B5EF4-FFF2-40B4-BE49-F238E27FC236}">
                <a16:creationId xmlns:a16="http://schemas.microsoft.com/office/drawing/2014/main" id="{F05A2DFF-7C3A-4B2A-9C44-EA11B2CCD429}"/>
              </a:ext>
            </a:extLst>
          </p:cNvPr>
          <p:cNvSpPr/>
          <p:nvPr/>
        </p:nvSpPr>
        <p:spPr>
          <a:xfrm>
            <a:off x="4122153" y="4701683"/>
            <a:ext cx="6976723" cy="1209600"/>
          </a:xfrm>
          <a:prstGeom prst="roundRect">
            <a:avLst/>
          </a:prstGeom>
          <a:solidFill>
            <a:srgbClr val="BBCEDC"/>
          </a:solidFill>
          <a:ln w="3175">
            <a:noFill/>
          </a:ln>
          <a:effectLst>
            <a:outerShdw blurRad="190500" dist="228600" dir="2700000" algn="ctr">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400" b="1" dirty="0">
                <a:solidFill>
                  <a:schemeClr val="bg1"/>
                </a:solidFill>
                <a:cs typeface="+mn-ea"/>
                <a:sym typeface="+mn-lt"/>
              </a:rPr>
              <a:t>RBG-D SLAM </a:t>
            </a:r>
            <a:r>
              <a:rPr lang="zh-CN" altLang="en-US" sz="1400" b="1" dirty="0">
                <a:solidFill>
                  <a:schemeClr val="bg1"/>
                </a:solidFill>
                <a:cs typeface="+mn-ea"/>
                <a:sym typeface="+mn-lt"/>
              </a:rPr>
              <a:t>后端包括两部分内容，第一部分为闭环检测，本课题拟采用多类型方法进行联合闭环检测，以此避免单一闭环检测缺陷，提高闭环检测成功率及稳定性。全局优化方面，在闭环检测以及相机追踪的基础上，构建相机轨迹优化图模型，考虑到加入的闭环约束精度不同，对不同精度的闭环赋予不同的权重，调整其在优化模型中的贡献，最后通过迭代优化整体相机姿态信息，将闭环误差降低到最小。</a:t>
            </a:r>
          </a:p>
        </p:txBody>
      </p:sp>
    </p:spTree>
    <p:extLst>
      <p:ext uri="{BB962C8B-B14F-4D97-AF65-F5344CB8AC3E}">
        <p14:creationId xmlns:p14="http://schemas.microsoft.com/office/powerpoint/2010/main" val="1454133531"/>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1000"/>
                                        <p:tgtEl>
                                          <p:spTgt spid="13"/>
                                        </p:tgtEl>
                                      </p:cBhvr>
                                    </p:animEffect>
                                    <p:anim calcmode="lin" valueType="num">
                                      <p:cBhvr>
                                        <p:cTn id="28" dur="1000" fill="hold"/>
                                        <p:tgtEl>
                                          <p:spTgt spid="13"/>
                                        </p:tgtEl>
                                        <p:attrNameLst>
                                          <p:attrName>ppt_x</p:attrName>
                                        </p:attrNameLst>
                                      </p:cBhvr>
                                      <p:tavLst>
                                        <p:tav tm="0">
                                          <p:val>
                                            <p:strVal val="#ppt_x"/>
                                          </p:val>
                                        </p:tav>
                                        <p:tav tm="100000">
                                          <p:val>
                                            <p:strVal val="#ppt_x"/>
                                          </p:val>
                                        </p:tav>
                                      </p:tavLst>
                                    </p:anim>
                                    <p:anim calcmode="lin" valueType="num">
                                      <p:cBhvr>
                                        <p:cTn id="29" dur="1000" fill="hold"/>
                                        <p:tgtEl>
                                          <p:spTgt spid="1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000"/>
                                        <p:tgtEl>
                                          <p:spTgt spid="14"/>
                                        </p:tgtEl>
                                      </p:cBhvr>
                                    </p:animEffect>
                                    <p:anim calcmode="lin" valueType="num">
                                      <p:cBhvr>
                                        <p:cTn id="33" dur="1000" fill="hold"/>
                                        <p:tgtEl>
                                          <p:spTgt spid="14"/>
                                        </p:tgtEl>
                                        <p:attrNameLst>
                                          <p:attrName>ppt_x</p:attrName>
                                        </p:attrNameLst>
                                      </p:cBhvr>
                                      <p:tavLst>
                                        <p:tav tm="0">
                                          <p:val>
                                            <p:strVal val="#ppt_x"/>
                                          </p:val>
                                        </p:tav>
                                        <p:tav tm="100000">
                                          <p:val>
                                            <p:strVal val="#ppt_x"/>
                                          </p:val>
                                        </p:tav>
                                      </p:tavLst>
                                    </p:anim>
                                    <p:anim calcmode="lin" valueType="num">
                                      <p:cBhvr>
                                        <p:cTn id="34" dur="1000" fill="hold"/>
                                        <p:tgtEl>
                                          <p:spTgt spid="14"/>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1000"/>
                                        <p:tgtEl>
                                          <p:spTgt spid="17"/>
                                        </p:tgtEl>
                                      </p:cBhvr>
                                    </p:animEffect>
                                    <p:anim calcmode="lin" valueType="num">
                                      <p:cBhvr>
                                        <p:cTn id="38" dur="1000" fill="hold"/>
                                        <p:tgtEl>
                                          <p:spTgt spid="17"/>
                                        </p:tgtEl>
                                        <p:attrNameLst>
                                          <p:attrName>ppt_x</p:attrName>
                                        </p:attrNameLst>
                                      </p:cBhvr>
                                      <p:tavLst>
                                        <p:tav tm="0">
                                          <p:val>
                                            <p:strVal val="#ppt_x"/>
                                          </p:val>
                                        </p:tav>
                                        <p:tav tm="100000">
                                          <p:val>
                                            <p:strVal val="#ppt_x"/>
                                          </p:val>
                                        </p:tav>
                                      </p:tavLst>
                                    </p:anim>
                                    <p:anim calcmode="lin" valueType="num">
                                      <p:cBhvr>
                                        <p:cTn id="3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0" nodeType="clickEffect">
                                  <p:stCondLst>
                                    <p:cond delay="2000"/>
                                  </p:stCondLst>
                                  <p:childTnLst>
                                    <p:animEffect transition="out" filter="fade">
                                      <p:cBhvr>
                                        <p:cTn id="43" dur="500"/>
                                        <p:tgtEl>
                                          <p:spTgt spid="18"/>
                                        </p:tgtEl>
                                      </p:cBhvr>
                                    </p:animEffect>
                                    <p:set>
                                      <p:cBhvr>
                                        <p:cTn id="44" dur="1" fill="hold">
                                          <p:stCondLst>
                                            <p:cond delay="499"/>
                                          </p:stCondLst>
                                        </p:cTn>
                                        <p:tgtEl>
                                          <p:spTgt spid="18"/>
                                        </p:tgtEl>
                                        <p:attrNameLst>
                                          <p:attrName>style.visibility</p:attrName>
                                        </p:attrNameLst>
                                      </p:cBhvr>
                                      <p:to>
                                        <p:strVal val="hidden"/>
                                      </p:to>
                                    </p:set>
                                  </p:childTnLst>
                                </p:cTn>
                              </p:par>
                              <p:par>
                                <p:cTn id="45" presetID="42" presetClass="entr" presetSubtype="0" fill="hold" grpId="0" nodeType="with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1000"/>
                                        <p:tgtEl>
                                          <p:spTgt spid="15"/>
                                        </p:tgtEl>
                                      </p:cBhvr>
                                    </p:animEffect>
                                    <p:anim calcmode="lin" valueType="num">
                                      <p:cBhvr>
                                        <p:cTn id="53" dur="1000" fill="hold"/>
                                        <p:tgtEl>
                                          <p:spTgt spid="15"/>
                                        </p:tgtEl>
                                        <p:attrNameLst>
                                          <p:attrName>ppt_x</p:attrName>
                                        </p:attrNameLst>
                                      </p:cBhvr>
                                      <p:tavLst>
                                        <p:tav tm="0">
                                          <p:val>
                                            <p:strVal val="#ppt_x"/>
                                          </p:val>
                                        </p:tav>
                                        <p:tav tm="100000">
                                          <p:val>
                                            <p:strVal val="#ppt_x"/>
                                          </p:val>
                                        </p:tav>
                                      </p:tavLst>
                                    </p:anim>
                                    <p:anim calcmode="lin" valueType="num">
                                      <p:cBhvr>
                                        <p:cTn id="54" dur="1000" fill="hold"/>
                                        <p:tgtEl>
                                          <p:spTgt spid="15"/>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fade">
                                      <p:cBhvr>
                                        <p:cTn id="57" dur="1000"/>
                                        <p:tgtEl>
                                          <p:spTgt spid="19"/>
                                        </p:tgtEl>
                                      </p:cBhvr>
                                    </p:animEffect>
                                    <p:anim calcmode="lin" valueType="num">
                                      <p:cBhvr>
                                        <p:cTn id="58" dur="1000" fill="hold"/>
                                        <p:tgtEl>
                                          <p:spTgt spid="19"/>
                                        </p:tgtEl>
                                        <p:attrNameLst>
                                          <p:attrName>ppt_x</p:attrName>
                                        </p:attrNameLst>
                                      </p:cBhvr>
                                      <p:tavLst>
                                        <p:tav tm="0">
                                          <p:val>
                                            <p:strVal val="#ppt_x"/>
                                          </p:val>
                                        </p:tav>
                                        <p:tav tm="100000">
                                          <p:val>
                                            <p:strVal val="#ppt_x"/>
                                          </p:val>
                                        </p:tav>
                                      </p:tavLst>
                                    </p:anim>
                                    <p:anim calcmode="lin" valueType="num">
                                      <p:cBhvr>
                                        <p:cTn id="5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P spid="9" grpId="0" animBg="1"/>
      <p:bldP spid="13" grpId="0"/>
      <p:bldP spid="14" grpId="0"/>
      <p:bldP spid="18" grpId="0"/>
      <p:bldP spid="17" grpId="0" animBg="1"/>
      <p:bldP spid="12" grpId="0" animBg="1"/>
      <p:bldP spid="15" grpId="0" animBg="1"/>
      <p:bldP spid="19"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矩形 6"/>
          <p:cNvSpPr/>
          <p:nvPr/>
        </p:nvSpPr>
        <p:spPr>
          <a:xfrm>
            <a:off x="7625290" y="2562340"/>
            <a:ext cx="3856382" cy="2095061"/>
          </a:xfrm>
          <a:prstGeom prst="rect">
            <a:avLst/>
          </a:prstGeom>
        </p:spPr>
        <p:txBody>
          <a:bodyPr wrap="square">
            <a:spAutoFit/>
          </a:bodyPr>
          <a:lstStyle/>
          <a:p>
            <a:pPr>
              <a:lnSpc>
                <a:spcPct val="120000"/>
              </a:lnSpc>
            </a:pPr>
            <a:r>
              <a:rPr lang="en-US" altLang="zh-CN" dirty="0">
                <a:cs typeface="+mn-ea"/>
                <a:sym typeface="+mn-lt"/>
              </a:rPr>
              <a:t>RGB-D</a:t>
            </a:r>
            <a:r>
              <a:rPr lang="zh-CN" altLang="en-US" dirty="0">
                <a:cs typeface="+mn-ea"/>
                <a:sym typeface="+mn-lt"/>
              </a:rPr>
              <a:t>传感器高精度校正方法</a:t>
            </a:r>
            <a:endParaRPr lang="en-US" altLang="zh-CN" dirty="0">
              <a:cs typeface="+mn-ea"/>
              <a:sym typeface="+mn-lt"/>
            </a:endParaRPr>
          </a:p>
          <a:p>
            <a:pPr>
              <a:lnSpc>
                <a:spcPct val="120000"/>
              </a:lnSpc>
            </a:pPr>
            <a:endParaRPr lang="en-US" altLang="zh-CN" sz="1400" dirty="0">
              <a:cs typeface="+mn-ea"/>
              <a:sym typeface="+mn-lt"/>
            </a:endParaRPr>
          </a:p>
          <a:p>
            <a:pPr>
              <a:lnSpc>
                <a:spcPct val="120000"/>
              </a:lnSpc>
            </a:pPr>
            <a:endParaRPr lang="en-US" altLang="zh-CN" sz="1400" dirty="0">
              <a:cs typeface="+mn-ea"/>
              <a:sym typeface="+mn-lt"/>
            </a:endParaRPr>
          </a:p>
          <a:p>
            <a:pPr>
              <a:lnSpc>
                <a:spcPct val="120000"/>
              </a:lnSpc>
            </a:pPr>
            <a:endParaRPr lang="en-US" altLang="zh-CN" sz="1400" dirty="0">
              <a:cs typeface="+mn-ea"/>
              <a:sym typeface="+mn-lt"/>
            </a:endParaRPr>
          </a:p>
          <a:p>
            <a:pPr>
              <a:lnSpc>
                <a:spcPct val="120000"/>
              </a:lnSpc>
            </a:pPr>
            <a:endParaRPr lang="en-US" altLang="zh-CN" sz="1400" dirty="0">
              <a:cs typeface="+mn-ea"/>
              <a:sym typeface="+mn-lt"/>
            </a:endParaRPr>
          </a:p>
          <a:p>
            <a:pPr>
              <a:lnSpc>
                <a:spcPct val="120000"/>
              </a:lnSpc>
            </a:pPr>
            <a:r>
              <a:rPr lang="en-US" altLang="zh-CN" dirty="0">
                <a:cs typeface="+mn-ea"/>
                <a:sym typeface="+mn-lt"/>
              </a:rPr>
              <a:t>3D SLAM</a:t>
            </a:r>
            <a:r>
              <a:rPr lang="zh-CN" altLang="en-US" dirty="0">
                <a:cs typeface="+mn-ea"/>
                <a:sym typeface="+mn-lt"/>
              </a:rPr>
              <a:t>中集成视觉特征与几何特征优化方法 </a:t>
            </a:r>
          </a:p>
        </p:txBody>
      </p:sp>
      <p:sp>
        <p:nvSpPr>
          <p:cNvPr id="8" name="矩形 7"/>
          <p:cNvSpPr/>
          <p:nvPr/>
        </p:nvSpPr>
        <p:spPr>
          <a:xfrm>
            <a:off x="602542" y="2711320"/>
            <a:ext cx="3856382" cy="1879745"/>
          </a:xfrm>
          <a:prstGeom prst="rect">
            <a:avLst/>
          </a:prstGeom>
        </p:spPr>
        <p:txBody>
          <a:bodyPr wrap="square">
            <a:spAutoFit/>
          </a:bodyPr>
          <a:lstStyle/>
          <a:p>
            <a:pPr>
              <a:lnSpc>
                <a:spcPct val="120000"/>
              </a:lnSpc>
            </a:pPr>
            <a:r>
              <a:rPr lang="zh-CN" altLang="en-US" sz="1400" dirty="0">
                <a:cs typeface="+mn-ea"/>
                <a:sym typeface="+mn-lt"/>
              </a:rPr>
              <a:t>       本项目以基于室内机器人的</a:t>
            </a:r>
            <a:r>
              <a:rPr lang="en-US" altLang="zh-CN" sz="1400" dirty="0">
                <a:cs typeface="+mn-ea"/>
                <a:sym typeface="+mn-lt"/>
              </a:rPr>
              <a:t>RGB-D</a:t>
            </a:r>
            <a:r>
              <a:rPr lang="zh-CN" altLang="en-US" sz="1400" dirty="0">
                <a:cs typeface="+mn-ea"/>
                <a:sym typeface="+mn-lt"/>
              </a:rPr>
              <a:t>相机为研究对象，针对</a:t>
            </a:r>
            <a:r>
              <a:rPr lang="en-US" altLang="zh-CN" sz="1400" dirty="0">
                <a:cs typeface="+mn-ea"/>
                <a:sym typeface="+mn-lt"/>
              </a:rPr>
              <a:t>RGB-D</a:t>
            </a:r>
            <a:r>
              <a:rPr lang="zh-CN" altLang="en-US" sz="1400" dirty="0">
                <a:cs typeface="+mn-ea"/>
                <a:sym typeface="+mn-lt"/>
              </a:rPr>
              <a:t>传感器</a:t>
            </a:r>
            <a:r>
              <a:rPr lang="en-US" altLang="zh-CN" sz="1400" dirty="0">
                <a:cs typeface="+mn-ea"/>
                <a:sym typeface="+mn-lt"/>
              </a:rPr>
              <a:t>SLAM</a:t>
            </a:r>
            <a:r>
              <a:rPr lang="zh-CN" altLang="en-US" sz="1400" dirty="0">
                <a:cs typeface="+mn-ea"/>
                <a:sym typeface="+mn-lt"/>
              </a:rPr>
              <a:t>过程中有效量测距离短、连续定位精准不足等关键问题，在现有的</a:t>
            </a:r>
            <a:r>
              <a:rPr lang="en-US" altLang="zh-CN" sz="1400" dirty="0">
                <a:cs typeface="+mn-ea"/>
                <a:sym typeface="+mn-lt"/>
              </a:rPr>
              <a:t>SLAM</a:t>
            </a:r>
            <a:r>
              <a:rPr lang="zh-CN" altLang="en-US" sz="1400" dirty="0">
                <a:cs typeface="+mn-ea"/>
                <a:sym typeface="+mn-lt"/>
              </a:rPr>
              <a:t>框架基础上，分别从</a:t>
            </a:r>
            <a:r>
              <a:rPr lang="en-US" altLang="zh-CN" sz="1400" dirty="0">
                <a:cs typeface="+mn-ea"/>
                <a:sym typeface="+mn-lt"/>
              </a:rPr>
              <a:t>RGB-D</a:t>
            </a:r>
            <a:r>
              <a:rPr lang="zh-CN" altLang="en-US" sz="1400" dirty="0">
                <a:cs typeface="+mn-ea"/>
                <a:sym typeface="+mn-lt"/>
              </a:rPr>
              <a:t>传感器校正及</a:t>
            </a:r>
            <a:r>
              <a:rPr lang="en-US" altLang="zh-CN" sz="1400" dirty="0">
                <a:cs typeface="+mn-ea"/>
                <a:sym typeface="+mn-lt"/>
              </a:rPr>
              <a:t>3D SLAM</a:t>
            </a:r>
            <a:r>
              <a:rPr lang="zh-CN" altLang="en-US" sz="1400" dirty="0">
                <a:cs typeface="+mn-ea"/>
                <a:sym typeface="+mn-lt"/>
              </a:rPr>
              <a:t>两方面提升</a:t>
            </a:r>
            <a:r>
              <a:rPr lang="en-US" altLang="zh-CN" sz="1400" dirty="0">
                <a:cs typeface="+mn-ea"/>
                <a:sym typeface="+mn-lt"/>
              </a:rPr>
              <a:t>RGB-D</a:t>
            </a:r>
            <a:r>
              <a:rPr lang="zh-CN" altLang="en-US" sz="1400" dirty="0">
                <a:cs typeface="+mn-ea"/>
                <a:sym typeface="+mn-lt"/>
              </a:rPr>
              <a:t>传感器室内三维探测精度从而实现机器人的高精度自主定位与三维感知。</a:t>
            </a:r>
          </a:p>
        </p:txBody>
      </p:sp>
      <p:sp>
        <p:nvSpPr>
          <p:cNvPr id="19" name="文本框 18"/>
          <p:cNvSpPr txBox="1"/>
          <p:nvPr/>
        </p:nvSpPr>
        <p:spPr>
          <a:xfrm>
            <a:off x="12070813" y="7218947"/>
            <a:ext cx="248786" cy="369332"/>
          </a:xfrm>
          <a:prstGeom prst="rect">
            <a:avLst/>
          </a:prstGeom>
          <a:noFill/>
        </p:spPr>
        <p:txBody>
          <a:bodyPr wrap="none" rtlCol="0">
            <a:spAutoFit/>
          </a:bodyPr>
          <a:lstStyle/>
          <a:p>
            <a:r>
              <a:rPr lang="en-US" altLang="zh-CN" dirty="0">
                <a:cs typeface="+mn-ea"/>
                <a:sym typeface="+mn-lt"/>
              </a:rPr>
              <a:t>.</a:t>
            </a:r>
            <a:endParaRPr lang="zh-CN" altLang="en-US" dirty="0">
              <a:cs typeface="+mn-ea"/>
              <a:sym typeface="+mn-lt"/>
            </a:endParaRPr>
          </a:p>
        </p:txBody>
      </p:sp>
      <p:sp>
        <p:nvSpPr>
          <p:cNvPr id="18" name="矩形 17"/>
          <p:cNvSpPr/>
          <p:nvPr/>
        </p:nvSpPr>
        <p:spPr>
          <a:xfrm>
            <a:off x="909776" y="381864"/>
            <a:ext cx="1620957" cy="523220"/>
          </a:xfrm>
          <a:prstGeom prst="rect">
            <a:avLst/>
          </a:prstGeom>
          <a:effectLst>
            <a:outerShdw blurRad="190500" dist="228600" dir="2700000" algn="ctr" rotWithShape="0">
              <a:srgbClr val="000000">
                <a:alpha val="30000"/>
              </a:srgbClr>
            </a:outerShdw>
          </a:effectLst>
        </p:spPr>
        <p:txBody>
          <a:bodyPr wrap="none">
            <a:spAutoFit/>
          </a:bodyPr>
          <a:lstStyle/>
          <a:p>
            <a:r>
              <a:rPr lang="zh-CN" altLang="en-US" sz="2800" b="1" dirty="0">
                <a:solidFill>
                  <a:srgbClr val="61719D"/>
                </a:solidFill>
                <a:cs typeface="+mn-ea"/>
                <a:sym typeface="+mn-lt"/>
              </a:rPr>
              <a:t>研究内容</a:t>
            </a:r>
          </a:p>
        </p:txBody>
      </p:sp>
      <p:cxnSp>
        <p:nvCxnSpPr>
          <p:cNvPr id="16" name="直接箭头连接符 15">
            <a:extLst>
              <a:ext uri="{FF2B5EF4-FFF2-40B4-BE49-F238E27FC236}">
                <a16:creationId xmlns:a16="http://schemas.microsoft.com/office/drawing/2014/main" id="{8A339C25-D63F-48EB-B687-B4F4E534E1F7}"/>
              </a:ext>
            </a:extLst>
          </p:cNvPr>
          <p:cNvCxnSpPr>
            <a:cxnSpLocks/>
          </p:cNvCxnSpPr>
          <p:nvPr/>
        </p:nvCxnSpPr>
        <p:spPr>
          <a:xfrm flipV="1">
            <a:off x="4371682" y="2814702"/>
            <a:ext cx="3253608" cy="633955"/>
          </a:xfrm>
          <a:prstGeom prst="straightConnector1">
            <a:avLst/>
          </a:prstGeom>
          <a:ln>
            <a:solidFill>
              <a:srgbClr val="61719D"/>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1EC6CF74-6874-49B4-991B-CF27A5B79793}"/>
              </a:ext>
            </a:extLst>
          </p:cNvPr>
          <p:cNvCxnSpPr>
            <a:cxnSpLocks/>
          </p:cNvCxnSpPr>
          <p:nvPr/>
        </p:nvCxnSpPr>
        <p:spPr>
          <a:xfrm>
            <a:off x="4371683" y="3443671"/>
            <a:ext cx="3253607" cy="702201"/>
          </a:xfrm>
          <a:prstGeom prst="straightConnector1">
            <a:avLst/>
          </a:prstGeom>
          <a:ln>
            <a:solidFill>
              <a:srgbClr val="61719D"/>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5726448"/>
      </p:ext>
    </p:extLst>
  </p:cSld>
  <p:clrMapOvr>
    <a:masterClrMapping/>
  </p:clrMapOvr>
  <mc:AlternateContent xmlns:mc="http://schemas.openxmlformats.org/markup-compatibility/2006" xmlns:p14="http://schemas.microsoft.com/office/powerpoint/2010/main">
    <mc:Choice Requires="p14">
      <p:transition spd="slow" p14:dur="1400" advTm="3000">
        <p14:doors dir="vert"/>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right)">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0" nodeType="clickEffect">
                                  <p:stCondLst>
                                    <p:cond delay="2000"/>
                                  </p:stCondLst>
                                  <p:childTnLst>
                                    <p:animEffect transition="out" filter="fade">
                                      <p:cBhvr>
                                        <p:cTn id="14" dur="500"/>
                                        <p:tgtEl>
                                          <p:spTgt spid="19"/>
                                        </p:tgtEl>
                                      </p:cBhvr>
                                    </p:animEffect>
                                    <p:set>
                                      <p:cBhvr>
                                        <p:cTn id="15" dur="1" fill="hold">
                                          <p:stCondLst>
                                            <p:cond delay="499"/>
                                          </p:stCondLst>
                                        </p:cTn>
                                        <p:tgtEl>
                                          <p:spTgt spid="19"/>
                                        </p:tgtEl>
                                        <p:attrNameLst>
                                          <p:attrName>style.visibility</p:attrName>
                                        </p:attrNameLst>
                                      </p:cBhvr>
                                      <p:to>
                                        <p:strVal val="hidden"/>
                                      </p:to>
                                    </p:set>
                                  </p:childTnLst>
                                </p:cTn>
                              </p:par>
                              <p:par>
                                <p:cTn id="16" presetID="53" presetClass="entr" presetSubtype="16" fill="hold" nodeType="with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par>
                                <p:cTn id="21" presetID="53" presetClass="entr" presetSubtype="16"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ppt_w</p:attrName>
                                        </p:attrNameLst>
                                      </p:cBhvr>
                                      <p:tavLst>
                                        <p:tav tm="0">
                                          <p:val>
                                            <p:fltVal val="0"/>
                                          </p:val>
                                        </p:tav>
                                        <p:tav tm="100000">
                                          <p:val>
                                            <p:strVal val="#ppt_w"/>
                                          </p:val>
                                        </p:tav>
                                      </p:tavLst>
                                    </p:anim>
                                    <p:anim calcmode="lin" valueType="num">
                                      <p:cBhvr>
                                        <p:cTn id="24" dur="500" fill="hold"/>
                                        <p:tgtEl>
                                          <p:spTgt spid="20"/>
                                        </p:tgtEl>
                                        <p:attrNameLst>
                                          <p:attrName>ppt_h</p:attrName>
                                        </p:attrNameLst>
                                      </p:cBhvr>
                                      <p:tavLst>
                                        <p:tav tm="0">
                                          <p:val>
                                            <p:fltVal val="0"/>
                                          </p:val>
                                        </p:tav>
                                        <p:tav tm="100000">
                                          <p:val>
                                            <p:strVal val="#ppt_h"/>
                                          </p:val>
                                        </p:tav>
                                      </p:tavLst>
                                    </p:anim>
                                    <p:animEffect transition="in" filter="fade">
                                      <p:cBhvr>
                                        <p:cTn id="2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9"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019毕业论文"/>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ibygsvlg">
      <a:majorFont>
        <a:latin typeface="Arial" panose="020F0302020204030204"/>
        <a:ea typeface="Microsoft YaHei"/>
        <a:cs typeface=""/>
      </a:majorFont>
      <a:minorFont>
        <a:latin typeface="Arial" panose="020F0502020204030204"/>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主题5">
  <a:themeElements>
    <a:clrScheme name="房利美">
      <a:dk1>
        <a:srgbClr val="000000"/>
      </a:dk1>
      <a:lt1>
        <a:srgbClr val="FFFFFF"/>
      </a:lt1>
      <a:dk2>
        <a:srgbClr val="768394"/>
      </a:dk2>
      <a:lt2>
        <a:srgbClr val="F0F0F0"/>
      </a:lt2>
      <a:accent1>
        <a:srgbClr val="61719D"/>
      </a:accent1>
      <a:accent2>
        <a:srgbClr val="7D8BAF"/>
      </a:accent2>
      <a:accent3>
        <a:srgbClr val="344981"/>
      </a:accent3>
      <a:accent4>
        <a:srgbClr val="5066A3"/>
      </a:accent4>
      <a:accent5>
        <a:srgbClr val="5E5CA2"/>
      </a:accent5>
      <a:accent6>
        <a:srgbClr val="768394"/>
      </a:accent6>
      <a:hlink>
        <a:srgbClr val="4276AA"/>
      </a:hlink>
      <a:folHlink>
        <a:srgbClr val="BFBFBF"/>
      </a:folHlink>
    </a:clrScheme>
    <a:fontScheme name="ibygsvlg">
      <a:majorFont>
        <a:latin typeface="Arial" panose="020F0302020204030204"/>
        <a:ea typeface="Microsoft YaHei"/>
        <a:cs typeface=""/>
      </a:majorFont>
      <a:minorFont>
        <a:latin typeface="Arial" panose="020F0502020204030204"/>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3.xml><?xml version="1.0" encoding="utf-8"?>
<a:theme xmlns:a="http://schemas.openxmlformats.org/drawingml/2006/main" name="1_主题5">
  <a:themeElements>
    <a:clrScheme name="房利美">
      <a:dk1>
        <a:srgbClr val="000000"/>
      </a:dk1>
      <a:lt1>
        <a:srgbClr val="FFFFFF"/>
      </a:lt1>
      <a:dk2>
        <a:srgbClr val="768394"/>
      </a:dk2>
      <a:lt2>
        <a:srgbClr val="F0F0F0"/>
      </a:lt2>
      <a:accent1>
        <a:srgbClr val="61719D"/>
      </a:accent1>
      <a:accent2>
        <a:srgbClr val="7D8BAF"/>
      </a:accent2>
      <a:accent3>
        <a:srgbClr val="344981"/>
      </a:accent3>
      <a:accent4>
        <a:srgbClr val="5066A3"/>
      </a:accent4>
      <a:accent5>
        <a:srgbClr val="5E5CA2"/>
      </a:accent5>
      <a:accent6>
        <a:srgbClr val="768394"/>
      </a:accent6>
      <a:hlink>
        <a:srgbClr val="4276AA"/>
      </a:hlink>
      <a:folHlink>
        <a:srgbClr val="BFBFBF"/>
      </a:folHlink>
    </a:clrScheme>
    <a:fontScheme name="ibygsvlg">
      <a:majorFont>
        <a:latin typeface="Arial" panose="020F0302020204030204"/>
        <a:ea typeface="Microsoft YaHei"/>
        <a:cs typeface=""/>
      </a:majorFont>
      <a:minorFont>
        <a:latin typeface="Arial" panose="020F0502020204030204"/>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房利美">
    <a:dk1>
      <a:srgbClr val="000000"/>
    </a:dk1>
    <a:lt1>
      <a:srgbClr val="FFFFFF"/>
    </a:lt1>
    <a:dk2>
      <a:srgbClr val="768394"/>
    </a:dk2>
    <a:lt2>
      <a:srgbClr val="F0F0F0"/>
    </a:lt2>
    <a:accent1>
      <a:srgbClr val="61719D"/>
    </a:accent1>
    <a:accent2>
      <a:srgbClr val="7D8BAF"/>
    </a:accent2>
    <a:accent3>
      <a:srgbClr val="344981"/>
    </a:accent3>
    <a:accent4>
      <a:srgbClr val="5066A3"/>
    </a:accent4>
    <a:accent5>
      <a:srgbClr val="5E5CA2"/>
    </a:accent5>
    <a:accent6>
      <a:srgbClr val="768394"/>
    </a:accent6>
    <a:hlink>
      <a:srgbClr val="4276AA"/>
    </a:hlink>
    <a:folHlink>
      <a:srgbClr val="BFBFBF"/>
    </a:folHlink>
  </a:clrScheme>
</a:themeOverride>
</file>

<file path=ppt/theme/themeOverride2.xml><?xml version="1.0" encoding="utf-8"?>
<a:themeOverride xmlns:a="http://schemas.openxmlformats.org/drawingml/2006/main">
  <a:clrScheme name="房利美">
    <a:dk1>
      <a:srgbClr val="000000"/>
    </a:dk1>
    <a:lt1>
      <a:srgbClr val="FFFFFF"/>
    </a:lt1>
    <a:dk2>
      <a:srgbClr val="768394"/>
    </a:dk2>
    <a:lt2>
      <a:srgbClr val="F0F0F0"/>
    </a:lt2>
    <a:accent1>
      <a:srgbClr val="61719D"/>
    </a:accent1>
    <a:accent2>
      <a:srgbClr val="7D8BAF"/>
    </a:accent2>
    <a:accent3>
      <a:srgbClr val="344981"/>
    </a:accent3>
    <a:accent4>
      <a:srgbClr val="5066A3"/>
    </a:accent4>
    <a:accent5>
      <a:srgbClr val="5E5CA2"/>
    </a:accent5>
    <a:accent6>
      <a:srgbClr val="768394"/>
    </a:accent6>
    <a:hlink>
      <a:srgbClr val="4276AA"/>
    </a:hlink>
    <a:folHlink>
      <a:srgbClr val="BFBFBF"/>
    </a:folHlink>
  </a:clrScheme>
</a:themeOverride>
</file>

<file path=ppt/theme/themeOverride3.xml><?xml version="1.0" encoding="utf-8"?>
<a:themeOverride xmlns:a="http://schemas.openxmlformats.org/drawingml/2006/main">
  <a:clrScheme name="房利美">
    <a:dk1>
      <a:srgbClr val="000000"/>
    </a:dk1>
    <a:lt1>
      <a:srgbClr val="FFFFFF"/>
    </a:lt1>
    <a:dk2>
      <a:srgbClr val="768394"/>
    </a:dk2>
    <a:lt2>
      <a:srgbClr val="F0F0F0"/>
    </a:lt2>
    <a:accent1>
      <a:srgbClr val="61719D"/>
    </a:accent1>
    <a:accent2>
      <a:srgbClr val="7D8BAF"/>
    </a:accent2>
    <a:accent3>
      <a:srgbClr val="344981"/>
    </a:accent3>
    <a:accent4>
      <a:srgbClr val="5066A3"/>
    </a:accent4>
    <a:accent5>
      <a:srgbClr val="5E5CA2"/>
    </a:accent5>
    <a:accent6>
      <a:srgbClr val="768394"/>
    </a:accent6>
    <a:hlink>
      <a:srgbClr val="4276AA"/>
    </a:hlink>
    <a:folHlink>
      <a:srgbClr val="BFBFBF"/>
    </a:folHlink>
  </a:clrScheme>
</a:themeOverride>
</file>

<file path=ppt/theme/themeOverride4.xml><?xml version="1.0" encoding="utf-8"?>
<a:themeOverride xmlns:a="http://schemas.openxmlformats.org/drawingml/2006/main">
  <a:clrScheme name="房利美">
    <a:dk1>
      <a:srgbClr val="000000"/>
    </a:dk1>
    <a:lt1>
      <a:srgbClr val="FFFFFF"/>
    </a:lt1>
    <a:dk2>
      <a:srgbClr val="768394"/>
    </a:dk2>
    <a:lt2>
      <a:srgbClr val="F0F0F0"/>
    </a:lt2>
    <a:accent1>
      <a:srgbClr val="61719D"/>
    </a:accent1>
    <a:accent2>
      <a:srgbClr val="7D8BAF"/>
    </a:accent2>
    <a:accent3>
      <a:srgbClr val="344981"/>
    </a:accent3>
    <a:accent4>
      <a:srgbClr val="5066A3"/>
    </a:accent4>
    <a:accent5>
      <a:srgbClr val="5E5CA2"/>
    </a:accent5>
    <a:accent6>
      <a:srgbClr val="768394"/>
    </a:accent6>
    <a:hlink>
      <a:srgbClr val="4276AA"/>
    </a:hlink>
    <a:folHlink>
      <a:srgbClr val="BFBFBF"/>
    </a:folHlink>
  </a:clrScheme>
</a:themeOverride>
</file>

<file path=ppt/theme/themeOverride5.xml><?xml version="1.0" encoding="utf-8"?>
<a:themeOverride xmlns:a="http://schemas.openxmlformats.org/drawingml/2006/main">
  <a:clrScheme name="房利美">
    <a:dk1>
      <a:srgbClr val="000000"/>
    </a:dk1>
    <a:lt1>
      <a:srgbClr val="FFFFFF"/>
    </a:lt1>
    <a:dk2>
      <a:srgbClr val="768394"/>
    </a:dk2>
    <a:lt2>
      <a:srgbClr val="F0F0F0"/>
    </a:lt2>
    <a:accent1>
      <a:srgbClr val="61719D"/>
    </a:accent1>
    <a:accent2>
      <a:srgbClr val="7D8BAF"/>
    </a:accent2>
    <a:accent3>
      <a:srgbClr val="344981"/>
    </a:accent3>
    <a:accent4>
      <a:srgbClr val="5066A3"/>
    </a:accent4>
    <a:accent5>
      <a:srgbClr val="5E5CA2"/>
    </a:accent5>
    <a:accent6>
      <a:srgbClr val="768394"/>
    </a:accent6>
    <a:hlink>
      <a:srgbClr val="4276AA"/>
    </a:hlink>
    <a:folHlink>
      <a:srgbClr val="BFBFBF"/>
    </a:folHlink>
  </a:clrScheme>
</a:themeOverride>
</file>

<file path=ppt/theme/themeOverride6.xml><?xml version="1.0" encoding="utf-8"?>
<a:themeOverride xmlns:a="http://schemas.openxmlformats.org/drawingml/2006/main">
  <a:clrScheme name="房利美">
    <a:dk1>
      <a:srgbClr val="000000"/>
    </a:dk1>
    <a:lt1>
      <a:srgbClr val="FFFFFF"/>
    </a:lt1>
    <a:dk2>
      <a:srgbClr val="768394"/>
    </a:dk2>
    <a:lt2>
      <a:srgbClr val="F0F0F0"/>
    </a:lt2>
    <a:accent1>
      <a:srgbClr val="61719D"/>
    </a:accent1>
    <a:accent2>
      <a:srgbClr val="7D8BAF"/>
    </a:accent2>
    <a:accent3>
      <a:srgbClr val="344981"/>
    </a:accent3>
    <a:accent4>
      <a:srgbClr val="5066A3"/>
    </a:accent4>
    <a:accent5>
      <a:srgbClr val="5E5CA2"/>
    </a:accent5>
    <a:accent6>
      <a:srgbClr val="768394"/>
    </a:accent6>
    <a:hlink>
      <a:srgbClr val="4276AA"/>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1551</TotalTime>
  <Words>1991</Words>
  <Application>Microsoft Office PowerPoint</Application>
  <PresentationFormat>宽屏</PresentationFormat>
  <Paragraphs>153</Paragraphs>
  <Slides>20</Slides>
  <Notes>20</Notes>
  <HiddenSlides>0</HiddenSlides>
  <MMClips>2</MMClips>
  <ScaleCrop>false</ScaleCrop>
  <HeadingPairs>
    <vt:vector size="6" baseType="variant">
      <vt:variant>
        <vt:lpstr>已用的字体</vt:lpstr>
      </vt:variant>
      <vt:variant>
        <vt:i4>8</vt:i4>
      </vt:variant>
      <vt:variant>
        <vt:lpstr>主题</vt:lpstr>
      </vt:variant>
      <vt:variant>
        <vt:i4>3</vt:i4>
      </vt:variant>
      <vt:variant>
        <vt:lpstr>幻灯片标题</vt:lpstr>
      </vt:variant>
      <vt:variant>
        <vt:i4>20</vt:i4>
      </vt:variant>
    </vt:vector>
  </HeadingPairs>
  <TitlesOfParts>
    <vt:vector size="31" baseType="lpstr">
      <vt:lpstr>等线</vt:lpstr>
      <vt:lpstr>宋体</vt:lpstr>
      <vt:lpstr>微软雅黑</vt:lpstr>
      <vt:lpstr>微软雅黑</vt:lpstr>
      <vt:lpstr>Arial</vt:lpstr>
      <vt:lpstr>Calibri</vt:lpstr>
      <vt:lpstr>Impact</vt:lpstr>
      <vt:lpstr>Wingdings</vt:lpstr>
      <vt:lpstr>Office 主题</vt:lpstr>
      <vt:lpstr>主题5</vt:lpstr>
      <vt:lpstr>1_主题5</vt:lpstr>
      <vt:lpstr>融合图像与几何特征的机器人室内定位与三维感知</vt:lpstr>
      <vt:lpstr>PowerPoint 演示文稿</vt:lpstr>
      <vt:lpstr>项目简介</vt:lpstr>
      <vt:lpstr>PowerPoint 演示文稿</vt:lpstr>
      <vt:lpstr>PowerPoint 演示文稿</vt:lpstr>
      <vt:lpstr>研究内容</vt:lpstr>
      <vt:lpstr>PowerPoint 演示文稿</vt:lpstr>
      <vt:lpstr>PowerPoint 演示文稿</vt:lpstr>
      <vt:lpstr>PowerPoint 演示文稿</vt:lpstr>
      <vt:lpstr>PowerPoint 演示文稿</vt:lpstr>
      <vt:lpstr>PowerPoint 演示文稿</vt:lpstr>
      <vt:lpstr>PowerPoint 演示文稿</vt:lpstr>
      <vt:lpstr>项目创新</vt:lpstr>
      <vt:lpstr>PowerPoint 演示文稿</vt:lpstr>
      <vt:lpstr>进展安排</vt:lpstr>
      <vt:lpstr>PowerPoint 演示文稿</vt:lpstr>
      <vt:lpstr>团队介绍</vt:lpstr>
      <vt:lpstr>PowerPoint 演示文稿</vt:lpstr>
      <vt:lpstr>PowerPoint 演示文稿</vt:lpstr>
      <vt:lpstr>谢谢大家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2019毕业论文</dc:title>
  <dc:creator>zhen wang</dc:creator>
  <cp:lastModifiedBy>jiang Yuhan</cp:lastModifiedBy>
  <cp:revision>77</cp:revision>
  <dcterms:created xsi:type="dcterms:W3CDTF">2017-05-29T10:15:34Z</dcterms:created>
  <dcterms:modified xsi:type="dcterms:W3CDTF">2022-08-22T04:29:28Z</dcterms:modified>
</cp:coreProperties>
</file>